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4" r:id="rId5"/>
    <p:sldId id="259" r:id="rId6"/>
    <p:sldId id="260" r:id="rId7"/>
    <p:sldId id="265"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2" autoAdjust="0"/>
    <p:restoredTop sz="71888" autoAdjust="0"/>
  </p:normalViewPr>
  <p:slideViewPr>
    <p:cSldViewPr snapToGrid="0">
      <p:cViewPr varScale="1">
        <p:scale>
          <a:sx n="45" d="100"/>
          <a:sy n="45" d="100"/>
        </p:scale>
        <p:origin x="77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82DE4-3706-45B6-BA42-DD5C770D1682}" type="datetimeFigureOut">
              <a:rPr lang="en-US" smtClean="0"/>
              <a:t>11/27/2020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83BE9-CD7C-4AE3-B3AC-4A489CB6525F}" type="slidenum">
              <a:rPr lang="en-US" smtClean="0"/>
              <a:t>‹#›</a:t>
            </a:fld>
            <a:endParaRPr lang="en-US"/>
          </a:p>
        </p:txBody>
      </p:sp>
    </p:spTree>
    <p:extLst>
      <p:ext uri="{BB962C8B-B14F-4D97-AF65-F5344CB8AC3E}">
        <p14:creationId xmlns:p14="http://schemas.microsoft.com/office/powerpoint/2010/main" val="214406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83BE9-CD7C-4AE3-B3AC-4A489CB6525F}" type="slidenum">
              <a:rPr lang="en-US" smtClean="0"/>
              <a:t>1</a:t>
            </a:fld>
            <a:endParaRPr lang="en-US"/>
          </a:p>
        </p:txBody>
      </p:sp>
    </p:spTree>
    <p:extLst>
      <p:ext uri="{BB962C8B-B14F-4D97-AF65-F5344CB8AC3E}">
        <p14:creationId xmlns:p14="http://schemas.microsoft.com/office/powerpoint/2010/main" val="50109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representation focuses on rainbows. Many of us may have seen a rainbow in our lives. In definition, a rainbow refers to a natural phenomenon noted for its design and place across the sky. In other words, it is a multicolored arc that forms in the sky made by light from the sun striking water droplets.  Fundamentally, they result from refraction, reflection, and dispersion of light in rain droplets, forming a spectrum of colors forming in the sky at the opposite side of the sun.</a:t>
            </a:r>
          </a:p>
          <a:p>
            <a:endParaRPr lang="en-US" dirty="0"/>
          </a:p>
        </p:txBody>
      </p:sp>
      <p:sp>
        <p:nvSpPr>
          <p:cNvPr id="4" name="Slide Number Placeholder 3"/>
          <p:cNvSpPr>
            <a:spLocks noGrp="1"/>
          </p:cNvSpPr>
          <p:nvPr>
            <p:ph type="sldNum" sz="quarter" idx="5"/>
          </p:nvPr>
        </p:nvSpPr>
        <p:spPr/>
        <p:txBody>
          <a:bodyPr/>
          <a:lstStyle/>
          <a:p>
            <a:fld id="{25583BE9-CD7C-4AE3-B3AC-4A489CB6525F}" type="slidenum">
              <a:rPr lang="en-US" smtClean="0"/>
              <a:t>2</a:t>
            </a:fld>
            <a:endParaRPr lang="en-US"/>
          </a:p>
        </p:txBody>
      </p:sp>
    </p:spTree>
    <p:extLst>
      <p:ext uri="{BB962C8B-B14F-4D97-AF65-F5344CB8AC3E}">
        <p14:creationId xmlns:p14="http://schemas.microsoft.com/office/powerpoint/2010/main" val="123511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rainbow was first discovered by a Greek Philosopher, Aristotle, who started talking about rainbows and their beautiful colors back in 350 BC. His ideas were then developed and elaborated by different philosophers, including Seneca the Younger, a Roman philosopher in his book 1 of Naturales Quaestiones in 65 AD. Seneca also discovered the prism effect, which was later studied and expounded by Newton. Over time, different philosophers, thinkers, and naturalists have examined the phenomenon of the rainbow effect throughout history, analyzing its appearances on the sky and other circumstances such as art and literature. </a:t>
            </a:r>
          </a:p>
          <a:p>
            <a:endParaRPr lang="en-US" dirty="0"/>
          </a:p>
        </p:txBody>
      </p:sp>
      <p:sp>
        <p:nvSpPr>
          <p:cNvPr id="4" name="Slide Number Placeholder 3"/>
          <p:cNvSpPr>
            <a:spLocks noGrp="1"/>
          </p:cNvSpPr>
          <p:nvPr>
            <p:ph type="sldNum" sz="quarter" idx="5"/>
          </p:nvPr>
        </p:nvSpPr>
        <p:spPr/>
        <p:txBody>
          <a:bodyPr/>
          <a:lstStyle/>
          <a:p>
            <a:fld id="{25583BE9-CD7C-4AE3-B3AC-4A489CB6525F}" type="slidenum">
              <a:rPr lang="en-US" smtClean="0"/>
              <a:t>3</a:t>
            </a:fld>
            <a:endParaRPr lang="en-US"/>
          </a:p>
        </p:txBody>
      </p:sp>
    </p:spTree>
    <p:extLst>
      <p:ext uri="{BB962C8B-B14F-4D97-AF65-F5344CB8AC3E}">
        <p14:creationId xmlns:p14="http://schemas.microsoft.com/office/powerpoint/2010/main" val="111794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rainbow has beautiful colors which mainly include red, orange, yellow, green, blue, indigo, and violet. Red represents the longest wavelength, while violet represents the shortest wavelength in the sequence. It is crucial to add that, further inspection and studies about the rainbow show that there are more than seven individuals hues.</a:t>
            </a:r>
          </a:p>
          <a:p>
            <a:r>
              <a:rPr lang="en-US" dirty="0"/>
              <a:t>Rainbows are not pure spectrums. Rather, it is formed by a myriad of individual spectral colors that have mixed and overlapped. </a:t>
            </a:r>
          </a:p>
          <a:p>
            <a:endParaRPr lang="en-US" dirty="0"/>
          </a:p>
        </p:txBody>
      </p:sp>
      <p:sp>
        <p:nvSpPr>
          <p:cNvPr id="4" name="Slide Number Placeholder 3"/>
          <p:cNvSpPr>
            <a:spLocks noGrp="1"/>
          </p:cNvSpPr>
          <p:nvPr>
            <p:ph type="sldNum" sz="quarter" idx="5"/>
          </p:nvPr>
        </p:nvSpPr>
        <p:spPr/>
        <p:txBody>
          <a:bodyPr/>
          <a:lstStyle/>
          <a:p>
            <a:fld id="{25583BE9-CD7C-4AE3-B3AC-4A489CB6525F}" type="slidenum">
              <a:rPr lang="en-US" smtClean="0"/>
              <a:t>5</a:t>
            </a:fld>
            <a:endParaRPr lang="en-US"/>
          </a:p>
        </p:txBody>
      </p:sp>
    </p:spTree>
    <p:extLst>
      <p:ext uri="{BB962C8B-B14F-4D97-AF65-F5344CB8AC3E}">
        <p14:creationId xmlns:p14="http://schemas.microsoft.com/office/powerpoint/2010/main" val="361570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may have seen a rainbow but not many clearly understands how it is formed. A rainbow forms in the sky when the sunlight passes through a water droplet. As light hits the droplet, it bends or refracts at an angle. This is because light travels slower in water than in air as the water is denser. The light then bounces off at the back of the droplet and going back in the direction it came from. It bends again as it speeds up when exiting the water droplets, forming the rainbow. </a:t>
            </a:r>
          </a:p>
          <a:p>
            <a:endParaRPr lang="en-US" dirty="0"/>
          </a:p>
        </p:txBody>
      </p:sp>
      <p:sp>
        <p:nvSpPr>
          <p:cNvPr id="4" name="Slide Number Placeholder 3"/>
          <p:cNvSpPr>
            <a:spLocks noGrp="1"/>
          </p:cNvSpPr>
          <p:nvPr>
            <p:ph type="sldNum" sz="quarter" idx="5"/>
          </p:nvPr>
        </p:nvSpPr>
        <p:spPr/>
        <p:txBody>
          <a:bodyPr/>
          <a:lstStyle/>
          <a:p>
            <a:fld id="{25583BE9-CD7C-4AE3-B3AC-4A489CB6525F}" type="slidenum">
              <a:rPr lang="en-US" smtClean="0"/>
              <a:t>6</a:t>
            </a:fld>
            <a:endParaRPr lang="en-US"/>
          </a:p>
        </p:txBody>
      </p:sp>
    </p:spTree>
    <p:extLst>
      <p:ext uri="{BB962C8B-B14F-4D97-AF65-F5344CB8AC3E}">
        <p14:creationId xmlns:p14="http://schemas.microsoft.com/office/powerpoint/2010/main" val="124943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individuals have varying meanings and perceptions of the rainbow depending on their cultures. In religion, the rainbow has various legends due to its beauty and unexplained phenomenon about its formation. The Chinese mythology beliefs that the rainbow was formed by a goddess, </a:t>
            </a:r>
            <a:r>
              <a:rPr lang="en-US" dirty="0" err="1"/>
              <a:t>Nuwa</a:t>
            </a:r>
            <a:r>
              <a:rPr lang="en-US" dirty="0"/>
              <a:t>, when sealing a slit in the sky using different colored stones. The Bible’s flood narrative is most common where individuals believe that it is a promise from God that He would never flood the earth again. The rainbow is also used in religious art and romantic landscape art, films, literature such as books. Rainbow in flags acts as a sign for a new era, social change, and hope. </a:t>
            </a:r>
          </a:p>
          <a:p>
            <a:endParaRPr lang="en-US" dirty="0"/>
          </a:p>
        </p:txBody>
      </p:sp>
      <p:sp>
        <p:nvSpPr>
          <p:cNvPr id="4" name="Slide Number Placeholder 3"/>
          <p:cNvSpPr>
            <a:spLocks noGrp="1"/>
          </p:cNvSpPr>
          <p:nvPr>
            <p:ph type="sldNum" sz="quarter" idx="5"/>
          </p:nvPr>
        </p:nvSpPr>
        <p:spPr/>
        <p:txBody>
          <a:bodyPr/>
          <a:lstStyle/>
          <a:p>
            <a:fld id="{25583BE9-CD7C-4AE3-B3AC-4A489CB6525F}" type="slidenum">
              <a:rPr lang="en-US" smtClean="0"/>
              <a:t>8</a:t>
            </a:fld>
            <a:endParaRPr lang="en-US"/>
          </a:p>
        </p:txBody>
      </p:sp>
    </p:spTree>
    <p:extLst>
      <p:ext uri="{BB962C8B-B14F-4D97-AF65-F5344CB8AC3E}">
        <p14:creationId xmlns:p14="http://schemas.microsoft.com/office/powerpoint/2010/main" val="19035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conclude, I would like to restate that a rainbow is a natural phenomenon that forms in the sky, mostly after it rains. It is caused by refraction, reflection, and bouncing of light in a water droplet. While rainbows are just seen in the sky, they play a significant role in people’s lives as it is integrated into different aspects of lives and culture, including art, literature, films, and flags as a symbol of hope and new beginnings. </a:t>
            </a:r>
          </a:p>
        </p:txBody>
      </p:sp>
      <p:sp>
        <p:nvSpPr>
          <p:cNvPr id="4" name="Slide Number Placeholder 3"/>
          <p:cNvSpPr>
            <a:spLocks noGrp="1"/>
          </p:cNvSpPr>
          <p:nvPr>
            <p:ph type="sldNum" sz="quarter" idx="5"/>
          </p:nvPr>
        </p:nvSpPr>
        <p:spPr/>
        <p:txBody>
          <a:bodyPr/>
          <a:lstStyle/>
          <a:p>
            <a:fld id="{25583BE9-CD7C-4AE3-B3AC-4A489CB6525F}" type="slidenum">
              <a:rPr lang="en-US" smtClean="0"/>
              <a:t>9</a:t>
            </a:fld>
            <a:endParaRPr lang="en-US"/>
          </a:p>
        </p:txBody>
      </p:sp>
    </p:spTree>
    <p:extLst>
      <p:ext uri="{BB962C8B-B14F-4D97-AF65-F5344CB8AC3E}">
        <p14:creationId xmlns:p14="http://schemas.microsoft.com/office/powerpoint/2010/main" val="154136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1052-B0A8-4567-8249-F064CE6569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0FADD8-93C4-4CA5-A8AC-428EBE64A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D0BC05-CC62-431F-91D7-A184AB623101}"/>
              </a:ext>
            </a:extLst>
          </p:cNvPr>
          <p:cNvSpPr>
            <a:spLocks noGrp="1"/>
          </p:cNvSpPr>
          <p:nvPr>
            <p:ph type="dt" sz="half" idx="10"/>
          </p:nvPr>
        </p:nvSpPr>
        <p:spPr/>
        <p:txBody>
          <a:bodyPr/>
          <a:lstStyle/>
          <a:p>
            <a:fld id="{2959CD02-478A-4D52-918A-5C87E0CEE496}" type="datetimeFigureOut">
              <a:rPr lang="en-US" smtClean="0"/>
              <a:t>11/27/2020</a:t>
            </a:fld>
            <a:endParaRPr lang="en-US"/>
          </a:p>
        </p:txBody>
      </p:sp>
      <p:sp>
        <p:nvSpPr>
          <p:cNvPr id="5" name="Footer Placeholder 4">
            <a:extLst>
              <a:ext uri="{FF2B5EF4-FFF2-40B4-BE49-F238E27FC236}">
                <a16:creationId xmlns:a16="http://schemas.microsoft.com/office/drawing/2014/main" id="{1CEC7F94-7164-4CC8-A9E5-5DD70F2D2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2F0E4-2880-4F34-B3AE-A7C9F05B26A0}"/>
              </a:ext>
            </a:extLst>
          </p:cNvPr>
          <p:cNvSpPr>
            <a:spLocks noGrp="1"/>
          </p:cNvSpPr>
          <p:nvPr>
            <p:ph type="sldNum" sz="quarter" idx="12"/>
          </p:nvPr>
        </p:nvSpPr>
        <p:spPr/>
        <p:txBody>
          <a:bodyPr/>
          <a:lstStyle/>
          <a:p>
            <a:fld id="{A3930A08-2E74-4438-9C30-CBE42F3D1112}" type="slidenum">
              <a:rPr lang="en-US" smtClean="0"/>
              <a:t>‹#›</a:t>
            </a:fld>
            <a:endParaRPr lang="en-US"/>
          </a:p>
        </p:txBody>
      </p:sp>
    </p:spTree>
    <p:extLst>
      <p:ext uri="{BB962C8B-B14F-4D97-AF65-F5344CB8AC3E}">
        <p14:creationId xmlns:p14="http://schemas.microsoft.com/office/powerpoint/2010/main" val="45874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805F-EE00-48B2-ABB6-A60FC8ECCB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84EA6C-FE04-4F7B-84A7-6B93351915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D362F-FAD3-4B2C-98B0-93FD386A8DC4}"/>
              </a:ext>
            </a:extLst>
          </p:cNvPr>
          <p:cNvSpPr>
            <a:spLocks noGrp="1"/>
          </p:cNvSpPr>
          <p:nvPr>
            <p:ph type="dt" sz="half" idx="10"/>
          </p:nvPr>
        </p:nvSpPr>
        <p:spPr/>
        <p:txBody>
          <a:bodyPr/>
          <a:lstStyle/>
          <a:p>
            <a:fld id="{2959CD02-478A-4D52-918A-5C87E0CEE496}" type="datetimeFigureOut">
              <a:rPr lang="en-US" smtClean="0"/>
              <a:t>11/27/2020</a:t>
            </a:fld>
            <a:endParaRPr lang="en-US"/>
          </a:p>
        </p:txBody>
      </p:sp>
      <p:sp>
        <p:nvSpPr>
          <p:cNvPr id="5" name="Footer Placeholder 4">
            <a:extLst>
              <a:ext uri="{FF2B5EF4-FFF2-40B4-BE49-F238E27FC236}">
                <a16:creationId xmlns:a16="http://schemas.microsoft.com/office/drawing/2014/main" id="{5DD25F02-44C6-4E71-B77E-032D6D5B2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D0F68-8011-4D59-9619-D6F4AAA2B0C6}"/>
              </a:ext>
            </a:extLst>
          </p:cNvPr>
          <p:cNvSpPr>
            <a:spLocks noGrp="1"/>
          </p:cNvSpPr>
          <p:nvPr>
            <p:ph type="sldNum" sz="quarter" idx="12"/>
          </p:nvPr>
        </p:nvSpPr>
        <p:spPr/>
        <p:txBody>
          <a:bodyPr/>
          <a:lstStyle/>
          <a:p>
            <a:fld id="{A3930A08-2E74-4438-9C30-CBE42F3D1112}" type="slidenum">
              <a:rPr lang="en-US" smtClean="0"/>
              <a:t>‹#›</a:t>
            </a:fld>
            <a:endParaRPr lang="en-US"/>
          </a:p>
        </p:txBody>
      </p:sp>
    </p:spTree>
    <p:extLst>
      <p:ext uri="{BB962C8B-B14F-4D97-AF65-F5344CB8AC3E}">
        <p14:creationId xmlns:p14="http://schemas.microsoft.com/office/powerpoint/2010/main" val="122035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5AC17A-44E8-4348-B518-955EDC2B0B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75558-FF5E-4BB5-8984-A6670DE9AC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3ABED-A15E-44C1-BAC5-CBDC7E61BAD1}"/>
              </a:ext>
            </a:extLst>
          </p:cNvPr>
          <p:cNvSpPr>
            <a:spLocks noGrp="1"/>
          </p:cNvSpPr>
          <p:nvPr>
            <p:ph type="dt" sz="half" idx="10"/>
          </p:nvPr>
        </p:nvSpPr>
        <p:spPr/>
        <p:txBody>
          <a:bodyPr/>
          <a:lstStyle/>
          <a:p>
            <a:fld id="{2959CD02-478A-4D52-918A-5C87E0CEE496}" type="datetimeFigureOut">
              <a:rPr lang="en-US" smtClean="0"/>
              <a:t>11/27/2020</a:t>
            </a:fld>
            <a:endParaRPr lang="en-US"/>
          </a:p>
        </p:txBody>
      </p:sp>
      <p:sp>
        <p:nvSpPr>
          <p:cNvPr id="5" name="Footer Placeholder 4">
            <a:extLst>
              <a:ext uri="{FF2B5EF4-FFF2-40B4-BE49-F238E27FC236}">
                <a16:creationId xmlns:a16="http://schemas.microsoft.com/office/drawing/2014/main" id="{EB1924F8-B961-413E-AA37-C50AE0F4A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5E13E-1F26-421E-BF58-914081AC86B1}"/>
              </a:ext>
            </a:extLst>
          </p:cNvPr>
          <p:cNvSpPr>
            <a:spLocks noGrp="1"/>
          </p:cNvSpPr>
          <p:nvPr>
            <p:ph type="sldNum" sz="quarter" idx="12"/>
          </p:nvPr>
        </p:nvSpPr>
        <p:spPr/>
        <p:txBody>
          <a:bodyPr/>
          <a:lstStyle/>
          <a:p>
            <a:fld id="{A3930A08-2E74-4438-9C30-CBE42F3D1112}" type="slidenum">
              <a:rPr lang="en-US" smtClean="0"/>
              <a:t>‹#›</a:t>
            </a:fld>
            <a:endParaRPr lang="en-US"/>
          </a:p>
        </p:txBody>
      </p:sp>
    </p:spTree>
    <p:extLst>
      <p:ext uri="{BB962C8B-B14F-4D97-AF65-F5344CB8AC3E}">
        <p14:creationId xmlns:p14="http://schemas.microsoft.com/office/powerpoint/2010/main" val="396062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508E-8E68-4829-B444-828A4C1EA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CC1B8B-0E4D-44B2-9F38-ED863A19C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B62AC-0E3C-40DE-95AA-C95EAA553814}"/>
              </a:ext>
            </a:extLst>
          </p:cNvPr>
          <p:cNvSpPr>
            <a:spLocks noGrp="1"/>
          </p:cNvSpPr>
          <p:nvPr>
            <p:ph type="dt" sz="half" idx="10"/>
          </p:nvPr>
        </p:nvSpPr>
        <p:spPr/>
        <p:txBody>
          <a:bodyPr/>
          <a:lstStyle/>
          <a:p>
            <a:fld id="{2959CD02-478A-4D52-918A-5C87E0CEE496}" type="datetimeFigureOut">
              <a:rPr lang="en-US" smtClean="0"/>
              <a:t>11/27/2020</a:t>
            </a:fld>
            <a:endParaRPr lang="en-US"/>
          </a:p>
        </p:txBody>
      </p:sp>
      <p:sp>
        <p:nvSpPr>
          <p:cNvPr id="5" name="Footer Placeholder 4">
            <a:extLst>
              <a:ext uri="{FF2B5EF4-FFF2-40B4-BE49-F238E27FC236}">
                <a16:creationId xmlns:a16="http://schemas.microsoft.com/office/drawing/2014/main" id="{FCD55BF5-A575-4336-BDEA-C883728E0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21B2A-3725-4A93-8FBE-E8ABCCC2F835}"/>
              </a:ext>
            </a:extLst>
          </p:cNvPr>
          <p:cNvSpPr>
            <a:spLocks noGrp="1"/>
          </p:cNvSpPr>
          <p:nvPr>
            <p:ph type="sldNum" sz="quarter" idx="12"/>
          </p:nvPr>
        </p:nvSpPr>
        <p:spPr/>
        <p:txBody>
          <a:bodyPr/>
          <a:lstStyle/>
          <a:p>
            <a:fld id="{A3930A08-2E74-4438-9C30-CBE42F3D1112}" type="slidenum">
              <a:rPr lang="en-US" smtClean="0"/>
              <a:t>‹#›</a:t>
            </a:fld>
            <a:endParaRPr lang="en-US"/>
          </a:p>
        </p:txBody>
      </p:sp>
    </p:spTree>
    <p:extLst>
      <p:ext uri="{BB962C8B-B14F-4D97-AF65-F5344CB8AC3E}">
        <p14:creationId xmlns:p14="http://schemas.microsoft.com/office/powerpoint/2010/main" val="16465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C4AC-B942-4DE0-B634-E41E12C218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CE7C7A-16A7-4A05-9E7B-4297A079F8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112860-A6D0-48CB-B952-1498FB4D1E37}"/>
              </a:ext>
            </a:extLst>
          </p:cNvPr>
          <p:cNvSpPr>
            <a:spLocks noGrp="1"/>
          </p:cNvSpPr>
          <p:nvPr>
            <p:ph type="dt" sz="half" idx="10"/>
          </p:nvPr>
        </p:nvSpPr>
        <p:spPr/>
        <p:txBody>
          <a:bodyPr/>
          <a:lstStyle/>
          <a:p>
            <a:fld id="{2959CD02-478A-4D52-918A-5C87E0CEE496}" type="datetimeFigureOut">
              <a:rPr lang="en-US" smtClean="0"/>
              <a:t>11/27/2020</a:t>
            </a:fld>
            <a:endParaRPr lang="en-US"/>
          </a:p>
        </p:txBody>
      </p:sp>
      <p:sp>
        <p:nvSpPr>
          <p:cNvPr id="5" name="Footer Placeholder 4">
            <a:extLst>
              <a:ext uri="{FF2B5EF4-FFF2-40B4-BE49-F238E27FC236}">
                <a16:creationId xmlns:a16="http://schemas.microsoft.com/office/drawing/2014/main" id="{0E07E25F-635E-4FBC-B3AC-13E32B740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76900-F3F0-43AE-A60C-F4FC4293EDB8}"/>
              </a:ext>
            </a:extLst>
          </p:cNvPr>
          <p:cNvSpPr>
            <a:spLocks noGrp="1"/>
          </p:cNvSpPr>
          <p:nvPr>
            <p:ph type="sldNum" sz="quarter" idx="12"/>
          </p:nvPr>
        </p:nvSpPr>
        <p:spPr/>
        <p:txBody>
          <a:bodyPr/>
          <a:lstStyle/>
          <a:p>
            <a:fld id="{A3930A08-2E74-4438-9C30-CBE42F3D1112}" type="slidenum">
              <a:rPr lang="en-US" smtClean="0"/>
              <a:t>‹#›</a:t>
            </a:fld>
            <a:endParaRPr lang="en-US"/>
          </a:p>
        </p:txBody>
      </p:sp>
    </p:spTree>
    <p:extLst>
      <p:ext uri="{BB962C8B-B14F-4D97-AF65-F5344CB8AC3E}">
        <p14:creationId xmlns:p14="http://schemas.microsoft.com/office/powerpoint/2010/main" val="167005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8087-05B8-4B8A-B996-4F5E84629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5DC1B-417A-4802-ACBA-0FE79289A6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315A6A-3978-49B9-9062-C8002FF41F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BE747-3B65-446D-A6B2-40DC05263A17}"/>
              </a:ext>
            </a:extLst>
          </p:cNvPr>
          <p:cNvSpPr>
            <a:spLocks noGrp="1"/>
          </p:cNvSpPr>
          <p:nvPr>
            <p:ph type="dt" sz="half" idx="10"/>
          </p:nvPr>
        </p:nvSpPr>
        <p:spPr/>
        <p:txBody>
          <a:bodyPr/>
          <a:lstStyle/>
          <a:p>
            <a:fld id="{2959CD02-478A-4D52-918A-5C87E0CEE496}" type="datetimeFigureOut">
              <a:rPr lang="en-US" smtClean="0"/>
              <a:t>11/27/2020</a:t>
            </a:fld>
            <a:endParaRPr lang="en-US"/>
          </a:p>
        </p:txBody>
      </p:sp>
      <p:sp>
        <p:nvSpPr>
          <p:cNvPr id="6" name="Footer Placeholder 5">
            <a:extLst>
              <a:ext uri="{FF2B5EF4-FFF2-40B4-BE49-F238E27FC236}">
                <a16:creationId xmlns:a16="http://schemas.microsoft.com/office/drawing/2014/main" id="{C2C98AAE-4A58-446B-94B8-F5131DA56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D4926-450B-418B-B7A3-421AEC7DA3D0}"/>
              </a:ext>
            </a:extLst>
          </p:cNvPr>
          <p:cNvSpPr>
            <a:spLocks noGrp="1"/>
          </p:cNvSpPr>
          <p:nvPr>
            <p:ph type="sldNum" sz="quarter" idx="12"/>
          </p:nvPr>
        </p:nvSpPr>
        <p:spPr/>
        <p:txBody>
          <a:bodyPr/>
          <a:lstStyle/>
          <a:p>
            <a:fld id="{A3930A08-2E74-4438-9C30-CBE42F3D1112}" type="slidenum">
              <a:rPr lang="en-US" smtClean="0"/>
              <a:t>‹#›</a:t>
            </a:fld>
            <a:endParaRPr lang="en-US"/>
          </a:p>
        </p:txBody>
      </p:sp>
    </p:spTree>
    <p:extLst>
      <p:ext uri="{BB962C8B-B14F-4D97-AF65-F5344CB8AC3E}">
        <p14:creationId xmlns:p14="http://schemas.microsoft.com/office/powerpoint/2010/main" val="166068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20CF-6129-423F-B539-38783FB1BF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943531-2567-44D4-89B2-37F72E4A4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A39A19-F2B6-4DB9-A1F7-8E8EDB3ECA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73FEAB-F40A-4B82-AA84-A64B1484FD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13EBA4-C0BF-4957-A7D1-C9E763B95D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5E942C-2DBE-4EE2-952D-D7BF759C075C}"/>
              </a:ext>
            </a:extLst>
          </p:cNvPr>
          <p:cNvSpPr>
            <a:spLocks noGrp="1"/>
          </p:cNvSpPr>
          <p:nvPr>
            <p:ph type="dt" sz="half" idx="10"/>
          </p:nvPr>
        </p:nvSpPr>
        <p:spPr/>
        <p:txBody>
          <a:bodyPr/>
          <a:lstStyle/>
          <a:p>
            <a:fld id="{2959CD02-478A-4D52-918A-5C87E0CEE496}" type="datetimeFigureOut">
              <a:rPr lang="en-US" smtClean="0"/>
              <a:t>11/27/2020</a:t>
            </a:fld>
            <a:endParaRPr lang="en-US"/>
          </a:p>
        </p:txBody>
      </p:sp>
      <p:sp>
        <p:nvSpPr>
          <p:cNvPr id="8" name="Footer Placeholder 7">
            <a:extLst>
              <a:ext uri="{FF2B5EF4-FFF2-40B4-BE49-F238E27FC236}">
                <a16:creationId xmlns:a16="http://schemas.microsoft.com/office/drawing/2014/main" id="{F7533131-4351-4FA9-818C-82ACA547EB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4D528-FA88-46A7-86CF-0DF1D808D75B}"/>
              </a:ext>
            </a:extLst>
          </p:cNvPr>
          <p:cNvSpPr>
            <a:spLocks noGrp="1"/>
          </p:cNvSpPr>
          <p:nvPr>
            <p:ph type="sldNum" sz="quarter" idx="12"/>
          </p:nvPr>
        </p:nvSpPr>
        <p:spPr/>
        <p:txBody>
          <a:bodyPr/>
          <a:lstStyle/>
          <a:p>
            <a:fld id="{A3930A08-2E74-4438-9C30-CBE42F3D1112}" type="slidenum">
              <a:rPr lang="en-US" smtClean="0"/>
              <a:t>‹#›</a:t>
            </a:fld>
            <a:endParaRPr lang="en-US"/>
          </a:p>
        </p:txBody>
      </p:sp>
    </p:spTree>
    <p:extLst>
      <p:ext uri="{BB962C8B-B14F-4D97-AF65-F5344CB8AC3E}">
        <p14:creationId xmlns:p14="http://schemas.microsoft.com/office/powerpoint/2010/main" val="116461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6241-11F4-4267-BD39-C7B7F8A24C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513966-448C-40B2-ADE4-1DE432CA77A2}"/>
              </a:ext>
            </a:extLst>
          </p:cNvPr>
          <p:cNvSpPr>
            <a:spLocks noGrp="1"/>
          </p:cNvSpPr>
          <p:nvPr>
            <p:ph type="dt" sz="half" idx="10"/>
          </p:nvPr>
        </p:nvSpPr>
        <p:spPr/>
        <p:txBody>
          <a:bodyPr/>
          <a:lstStyle/>
          <a:p>
            <a:fld id="{2959CD02-478A-4D52-918A-5C87E0CEE496}" type="datetimeFigureOut">
              <a:rPr lang="en-US" smtClean="0"/>
              <a:t>11/27/2020</a:t>
            </a:fld>
            <a:endParaRPr lang="en-US"/>
          </a:p>
        </p:txBody>
      </p:sp>
      <p:sp>
        <p:nvSpPr>
          <p:cNvPr id="4" name="Footer Placeholder 3">
            <a:extLst>
              <a:ext uri="{FF2B5EF4-FFF2-40B4-BE49-F238E27FC236}">
                <a16:creationId xmlns:a16="http://schemas.microsoft.com/office/drawing/2014/main" id="{F64A9976-9101-45BC-834A-B613F93A5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10021-6E73-4FB3-8D31-B3A402A41489}"/>
              </a:ext>
            </a:extLst>
          </p:cNvPr>
          <p:cNvSpPr>
            <a:spLocks noGrp="1"/>
          </p:cNvSpPr>
          <p:nvPr>
            <p:ph type="sldNum" sz="quarter" idx="12"/>
          </p:nvPr>
        </p:nvSpPr>
        <p:spPr/>
        <p:txBody>
          <a:bodyPr/>
          <a:lstStyle/>
          <a:p>
            <a:fld id="{A3930A08-2E74-4438-9C30-CBE42F3D1112}" type="slidenum">
              <a:rPr lang="en-US" smtClean="0"/>
              <a:t>‹#›</a:t>
            </a:fld>
            <a:endParaRPr lang="en-US"/>
          </a:p>
        </p:txBody>
      </p:sp>
    </p:spTree>
    <p:extLst>
      <p:ext uri="{BB962C8B-B14F-4D97-AF65-F5344CB8AC3E}">
        <p14:creationId xmlns:p14="http://schemas.microsoft.com/office/powerpoint/2010/main" val="268016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39A527-392B-445E-A0A2-55691EE04BA3}"/>
              </a:ext>
            </a:extLst>
          </p:cNvPr>
          <p:cNvSpPr>
            <a:spLocks noGrp="1"/>
          </p:cNvSpPr>
          <p:nvPr>
            <p:ph type="dt" sz="half" idx="10"/>
          </p:nvPr>
        </p:nvSpPr>
        <p:spPr/>
        <p:txBody>
          <a:bodyPr/>
          <a:lstStyle/>
          <a:p>
            <a:fld id="{2959CD02-478A-4D52-918A-5C87E0CEE496}" type="datetimeFigureOut">
              <a:rPr lang="en-US" smtClean="0"/>
              <a:t>11/27/2020</a:t>
            </a:fld>
            <a:endParaRPr lang="en-US"/>
          </a:p>
        </p:txBody>
      </p:sp>
      <p:sp>
        <p:nvSpPr>
          <p:cNvPr id="3" name="Footer Placeholder 2">
            <a:extLst>
              <a:ext uri="{FF2B5EF4-FFF2-40B4-BE49-F238E27FC236}">
                <a16:creationId xmlns:a16="http://schemas.microsoft.com/office/drawing/2014/main" id="{BBE184C4-CC38-4907-BAB1-FF9227BEF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6B0520-25D0-4A14-9C72-A6832DF301D0}"/>
              </a:ext>
            </a:extLst>
          </p:cNvPr>
          <p:cNvSpPr>
            <a:spLocks noGrp="1"/>
          </p:cNvSpPr>
          <p:nvPr>
            <p:ph type="sldNum" sz="quarter" idx="12"/>
          </p:nvPr>
        </p:nvSpPr>
        <p:spPr/>
        <p:txBody>
          <a:bodyPr/>
          <a:lstStyle/>
          <a:p>
            <a:fld id="{A3930A08-2E74-4438-9C30-CBE42F3D1112}" type="slidenum">
              <a:rPr lang="en-US" smtClean="0"/>
              <a:t>‹#›</a:t>
            </a:fld>
            <a:endParaRPr lang="en-US"/>
          </a:p>
        </p:txBody>
      </p:sp>
    </p:spTree>
    <p:extLst>
      <p:ext uri="{BB962C8B-B14F-4D97-AF65-F5344CB8AC3E}">
        <p14:creationId xmlns:p14="http://schemas.microsoft.com/office/powerpoint/2010/main" val="359099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A0C-F7B4-40E6-9984-759BA13BC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C7DC81-7672-49CF-869D-E4EDDE494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B90DA2-390D-4FA1-AA51-3C25AFE8A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571F63-8BCE-4037-BA6C-F48A13EF5ADB}"/>
              </a:ext>
            </a:extLst>
          </p:cNvPr>
          <p:cNvSpPr>
            <a:spLocks noGrp="1"/>
          </p:cNvSpPr>
          <p:nvPr>
            <p:ph type="dt" sz="half" idx="10"/>
          </p:nvPr>
        </p:nvSpPr>
        <p:spPr/>
        <p:txBody>
          <a:bodyPr/>
          <a:lstStyle/>
          <a:p>
            <a:fld id="{2959CD02-478A-4D52-918A-5C87E0CEE496}" type="datetimeFigureOut">
              <a:rPr lang="en-US" smtClean="0"/>
              <a:t>11/27/2020</a:t>
            </a:fld>
            <a:endParaRPr lang="en-US"/>
          </a:p>
        </p:txBody>
      </p:sp>
      <p:sp>
        <p:nvSpPr>
          <p:cNvPr id="6" name="Footer Placeholder 5">
            <a:extLst>
              <a:ext uri="{FF2B5EF4-FFF2-40B4-BE49-F238E27FC236}">
                <a16:creationId xmlns:a16="http://schemas.microsoft.com/office/drawing/2014/main" id="{87A46161-CD2B-49CC-A111-B5752DE7F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F117F9-9C86-4CCE-AC38-487BDEA897CF}"/>
              </a:ext>
            </a:extLst>
          </p:cNvPr>
          <p:cNvSpPr>
            <a:spLocks noGrp="1"/>
          </p:cNvSpPr>
          <p:nvPr>
            <p:ph type="sldNum" sz="quarter" idx="12"/>
          </p:nvPr>
        </p:nvSpPr>
        <p:spPr/>
        <p:txBody>
          <a:bodyPr/>
          <a:lstStyle/>
          <a:p>
            <a:fld id="{A3930A08-2E74-4438-9C30-CBE42F3D1112}" type="slidenum">
              <a:rPr lang="en-US" smtClean="0"/>
              <a:t>‹#›</a:t>
            </a:fld>
            <a:endParaRPr lang="en-US"/>
          </a:p>
        </p:txBody>
      </p:sp>
    </p:spTree>
    <p:extLst>
      <p:ext uri="{BB962C8B-B14F-4D97-AF65-F5344CB8AC3E}">
        <p14:creationId xmlns:p14="http://schemas.microsoft.com/office/powerpoint/2010/main" val="304669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4DCB-539A-4E85-835A-22EFF5EAAF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5B7BE6-D7A2-4355-973F-4DDCA4846E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11F96-6BED-4CFE-9A47-2731D3E14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F9C15A-6DBB-4877-9C2A-AFB20BEDC412}"/>
              </a:ext>
            </a:extLst>
          </p:cNvPr>
          <p:cNvSpPr>
            <a:spLocks noGrp="1"/>
          </p:cNvSpPr>
          <p:nvPr>
            <p:ph type="dt" sz="half" idx="10"/>
          </p:nvPr>
        </p:nvSpPr>
        <p:spPr/>
        <p:txBody>
          <a:bodyPr/>
          <a:lstStyle/>
          <a:p>
            <a:fld id="{2959CD02-478A-4D52-918A-5C87E0CEE496}" type="datetimeFigureOut">
              <a:rPr lang="en-US" smtClean="0"/>
              <a:t>11/27/2020</a:t>
            </a:fld>
            <a:endParaRPr lang="en-US"/>
          </a:p>
        </p:txBody>
      </p:sp>
      <p:sp>
        <p:nvSpPr>
          <p:cNvPr id="6" name="Footer Placeholder 5">
            <a:extLst>
              <a:ext uri="{FF2B5EF4-FFF2-40B4-BE49-F238E27FC236}">
                <a16:creationId xmlns:a16="http://schemas.microsoft.com/office/drawing/2014/main" id="{0E51C914-02D4-494B-ADB9-F505CA045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AAAB1-94B4-4EDB-978C-29F361DD434A}"/>
              </a:ext>
            </a:extLst>
          </p:cNvPr>
          <p:cNvSpPr>
            <a:spLocks noGrp="1"/>
          </p:cNvSpPr>
          <p:nvPr>
            <p:ph type="sldNum" sz="quarter" idx="12"/>
          </p:nvPr>
        </p:nvSpPr>
        <p:spPr/>
        <p:txBody>
          <a:bodyPr/>
          <a:lstStyle/>
          <a:p>
            <a:fld id="{A3930A08-2E74-4438-9C30-CBE42F3D1112}" type="slidenum">
              <a:rPr lang="en-US" smtClean="0"/>
              <a:t>‹#›</a:t>
            </a:fld>
            <a:endParaRPr lang="en-US"/>
          </a:p>
        </p:txBody>
      </p:sp>
    </p:spTree>
    <p:extLst>
      <p:ext uri="{BB962C8B-B14F-4D97-AF65-F5344CB8AC3E}">
        <p14:creationId xmlns:p14="http://schemas.microsoft.com/office/powerpoint/2010/main" val="382065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69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EF2DB2-05E7-4C62-B05D-D432AC64E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2A335A-467C-46AD-A564-5D9291A1BC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61586-558D-4B96-95F0-92FCD5893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59CD02-478A-4D52-918A-5C87E0CEE496}" type="datetimeFigureOut">
              <a:rPr lang="en-US" smtClean="0"/>
              <a:t>11/27/2020</a:t>
            </a:fld>
            <a:endParaRPr lang="en-US"/>
          </a:p>
        </p:txBody>
      </p:sp>
      <p:sp>
        <p:nvSpPr>
          <p:cNvPr id="5" name="Footer Placeholder 4">
            <a:extLst>
              <a:ext uri="{FF2B5EF4-FFF2-40B4-BE49-F238E27FC236}">
                <a16:creationId xmlns:a16="http://schemas.microsoft.com/office/drawing/2014/main" id="{83E20F2A-B29C-46F4-888F-0569B4F04B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4B67BC-571C-47A5-A4CE-BA3231C755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30A08-2E74-4438-9C30-CBE42F3D1112}" type="slidenum">
              <a:rPr lang="en-US" smtClean="0"/>
              <a:t>‹#›</a:t>
            </a:fld>
            <a:endParaRPr lang="en-US"/>
          </a:p>
        </p:txBody>
      </p:sp>
    </p:spTree>
    <p:extLst>
      <p:ext uri="{BB962C8B-B14F-4D97-AF65-F5344CB8AC3E}">
        <p14:creationId xmlns:p14="http://schemas.microsoft.com/office/powerpoint/2010/main" val="2081037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58A1-E58F-421B-8A30-D37CE8A7AEA9}"/>
              </a:ext>
            </a:extLst>
          </p:cNvPr>
          <p:cNvSpPr>
            <a:spLocks noGrp="1"/>
          </p:cNvSpPr>
          <p:nvPr>
            <p:ph type="ctrTitle"/>
          </p:nvPr>
        </p:nvSpPr>
        <p:spPr>
          <a:xfrm>
            <a:off x="1524000" y="1122363"/>
            <a:ext cx="9144000" cy="1655762"/>
          </a:xfrm>
        </p:spPr>
        <p:txBody>
          <a:bodyPr>
            <a:normAutofit/>
          </a:bodyPr>
          <a:lstStyle/>
          <a:p>
            <a:r>
              <a:rPr lang="en-US" sz="2800" b="1" dirty="0">
                <a:latin typeface="Times New Roman" panose="02020603050405020304" pitchFamily="18" charset="0"/>
                <a:cs typeface="Times New Roman" panose="02020603050405020304" pitchFamily="18" charset="0"/>
              </a:rPr>
              <a:t>Rainbows </a:t>
            </a:r>
          </a:p>
        </p:txBody>
      </p:sp>
      <p:sp>
        <p:nvSpPr>
          <p:cNvPr id="3" name="Subtitle 2">
            <a:extLst>
              <a:ext uri="{FF2B5EF4-FFF2-40B4-BE49-F238E27FC236}">
                <a16:creationId xmlns:a16="http://schemas.microsoft.com/office/drawing/2014/main" id="{A6E74CAC-F3CF-41BD-AB1F-CCDA183F1D46}"/>
              </a:ext>
            </a:extLst>
          </p:cNvPr>
          <p:cNvSpPr>
            <a:spLocks noGrp="1"/>
          </p:cNvSpPr>
          <p:nvPr>
            <p:ph type="subTitle" idx="1"/>
          </p:nvPr>
        </p:nvSpPr>
        <p:spPr>
          <a:xfrm>
            <a:off x="1524000" y="2778125"/>
            <a:ext cx="9144000" cy="2479675"/>
          </a:xfrm>
        </p:spPr>
        <p:txBody>
          <a:bodyPr>
            <a:noAutofit/>
          </a:bodyPr>
          <a:lstStyle/>
          <a:p>
            <a:r>
              <a:rPr lang="en-US" sz="2800" dirty="0">
                <a:latin typeface="Times New Roman" panose="02020603050405020304" pitchFamily="18" charset="0"/>
                <a:cs typeface="Times New Roman" panose="02020603050405020304" pitchFamily="18" charset="0"/>
              </a:rPr>
              <a:t>Name</a:t>
            </a:r>
          </a:p>
          <a:p>
            <a:r>
              <a:rPr lang="en-US" sz="2800" dirty="0">
                <a:latin typeface="Times New Roman" panose="02020603050405020304" pitchFamily="18" charset="0"/>
                <a:cs typeface="Times New Roman" panose="02020603050405020304" pitchFamily="18" charset="0"/>
              </a:rPr>
              <a:t>Institutional Affiliation</a:t>
            </a:r>
          </a:p>
          <a:p>
            <a:r>
              <a:rPr lang="en-US" sz="2800" dirty="0">
                <a:latin typeface="Times New Roman" panose="02020603050405020304" pitchFamily="18" charset="0"/>
                <a:cs typeface="Times New Roman" panose="02020603050405020304" pitchFamily="18" charset="0"/>
              </a:rPr>
              <a:t>Course</a:t>
            </a:r>
          </a:p>
          <a:p>
            <a:r>
              <a:rPr lang="en-US" sz="2800" dirty="0">
                <a:latin typeface="Times New Roman" panose="02020603050405020304" pitchFamily="18" charset="0"/>
                <a:cs typeface="Times New Roman" panose="02020603050405020304" pitchFamily="18" charset="0"/>
              </a:rPr>
              <a:t>Instructor</a:t>
            </a:r>
          </a:p>
          <a:p>
            <a:r>
              <a:rPr lang="en-US" sz="2800" dirty="0">
                <a:latin typeface="Times New Roman" panose="02020603050405020304" pitchFamily="18" charset="0"/>
                <a:cs typeface="Times New Roman" panose="02020603050405020304" pitchFamily="18" charset="0"/>
              </a:rPr>
              <a:t>Date </a:t>
            </a:r>
          </a:p>
        </p:txBody>
      </p:sp>
    </p:spTree>
    <p:extLst>
      <p:ext uri="{BB962C8B-B14F-4D97-AF65-F5344CB8AC3E}">
        <p14:creationId xmlns:p14="http://schemas.microsoft.com/office/powerpoint/2010/main" val="235579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606C-778B-4942-B21E-5B236EFDCE72}"/>
              </a:ext>
            </a:extLst>
          </p:cNvPr>
          <p:cNvSpPr>
            <a:spLocks noGrp="1"/>
          </p:cNvSpPr>
          <p:nvPr>
            <p:ph type="title"/>
          </p:nvPr>
        </p:nvSpPr>
        <p:spPr/>
        <p: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References</a:t>
            </a:r>
            <a:br>
              <a:rPr lang="en-US" dirty="0"/>
            </a:br>
            <a:endParaRPr lang="en-US" dirty="0"/>
          </a:p>
        </p:txBody>
      </p:sp>
      <p:sp>
        <p:nvSpPr>
          <p:cNvPr id="3" name="Content Placeholder 2">
            <a:extLst>
              <a:ext uri="{FF2B5EF4-FFF2-40B4-BE49-F238E27FC236}">
                <a16:creationId xmlns:a16="http://schemas.microsoft.com/office/drawing/2014/main" id="{2B7FAF13-8A73-4DA4-88FA-4F447C93B222}"/>
              </a:ext>
            </a:extLst>
          </p:cNvPr>
          <p:cNvSpPr>
            <a:spLocks noGrp="1"/>
          </p:cNvSpPr>
          <p:nvPr>
            <p:ph idx="1"/>
          </p:nvPr>
        </p:nvSpPr>
        <p:spPr>
          <a:xfrm>
            <a:off x="838200" y="1360967"/>
            <a:ext cx="10515600" cy="5131908"/>
          </a:xfrm>
        </p:spPr>
        <p:txBody>
          <a:bodyPr>
            <a:normAutofit lnSpcReduction="10000"/>
          </a:bodyPr>
          <a:lstStyle/>
          <a:p>
            <a:pPr>
              <a:lnSpc>
                <a:spcPct val="200000"/>
              </a:lnSpc>
              <a:buFont typeface="Wingdings" panose="05000000000000000000" pitchFamily="2" charset="2"/>
              <a:buChar char="v"/>
            </a:pPr>
            <a:r>
              <a:rPr lang="en-US" sz="2000" dirty="0" err="1">
                <a:latin typeface="Times New Roman" panose="02020603050405020304" pitchFamily="18" charset="0"/>
                <a:cs typeface="Times New Roman" panose="02020603050405020304" pitchFamily="18" charset="0"/>
              </a:rPr>
              <a:t>Bikos</a:t>
            </a:r>
            <a:r>
              <a:rPr lang="en-US" sz="2000" dirty="0">
                <a:latin typeface="Times New Roman" panose="02020603050405020304" pitchFamily="18" charset="0"/>
                <a:cs typeface="Times New Roman" panose="02020603050405020304" pitchFamily="18" charset="0"/>
              </a:rPr>
              <a:t>, K. (2020). What are rainbows? timeanddate.com. https://www.timeanddate.com/astronomy/rainbow.html</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Palmer, P. (2020, September 16). The beautiful and lasting symbol of the rainbow. Crosswalk.com. https://www.crosswalk.com/faith/bible-study/the-beautiful-and-lasting-symbol-of-the-rainbow.html</a:t>
            </a:r>
          </a:p>
          <a:p>
            <a:pPr>
              <a:lnSpc>
                <a:spcPct val="200000"/>
              </a:lnSpc>
              <a:buFont typeface="Wingdings" panose="05000000000000000000" pitchFamily="2" charset="2"/>
              <a:buChar char="v"/>
            </a:pPr>
            <a:r>
              <a:rPr lang="en-US" sz="2000" dirty="0" err="1">
                <a:latin typeface="Times New Roman" panose="02020603050405020304" pitchFamily="18" charset="0"/>
                <a:cs typeface="Times New Roman" panose="02020603050405020304" pitchFamily="18" charset="0"/>
              </a:rPr>
              <a:t>Pivarski</a:t>
            </a:r>
            <a:r>
              <a:rPr lang="en-US" sz="2000" dirty="0">
                <a:latin typeface="Times New Roman" panose="02020603050405020304" pitchFamily="18" charset="0"/>
                <a:cs typeface="Times New Roman" panose="02020603050405020304" pitchFamily="18" charset="0"/>
              </a:rPr>
              <a:t>, J. (2011). The discovery of rainbows. Coffeeshop Physics. https://coffeeshopphysics.com/articles/2011-10/30_the_discovery_of_rainbows/</a:t>
            </a:r>
          </a:p>
          <a:p>
            <a:pPr>
              <a:lnSpc>
                <a:spcPct val="200000"/>
              </a:lnSpc>
              <a:buFont typeface="Wingdings" panose="05000000000000000000" pitchFamily="2" charset="2"/>
              <a:buChar char="v"/>
            </a:pPr>
            <a:r>
              <a:rPr lang="en-US" sz="2000" dirty="0" err="1">
                <a:latin typeface="Times New Roman" panose="02020603050405020304" pitchFamily="18" charset="0"/>
                <a:cs typeface="Times New Roman" panose="02020603050405020304" pitchFamily="18" charset="0"/>
              </a:rPr>
              <a:t>Tarlach</a:t>
            </a:r>
            <a:r>
              <a:rPr lang="en-US" sz="2000" dirty="0">
                <a:latin typeface="Times New Roman" panose="02020603050405020304" pitchFamily="18" charset="0"/>
                <a:cs typeface="Times New Roman" panose="02020603050405020304" pitchFamily="18" charset="0"/>
              </a:rPr>
              <a:t>, G. (2019, April 22). Twenty things you didn't know about rainbows. Discover Magazine. https://www.discovermagazine.com/planet-earth/20-things-you-didnt-know-about-rainbows</a:t>
            </a:r>
          </a:p>
          <a:p>
            <a:endParaRPr lang="en-US" dirty="0"/>
          </a:p>
        </p:txBody>
      </p:sp>
    </p:spTree>
    <p:extLst>
      <p:ext uri="{BB962C8B-B14F-4D97-AF65-F5344CB8AC3E}">
        <p14:creationId xmlns:p14="http://schemas.microsoft.com/office/powerpoint/2010/main" val="305446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1F9A-52F3-4E06-BC19-56D4F4504D9D}"/>
              </a:ext>
            </a:extLst>
          </p:cNvPr>
          <p:cNvSpPr>
            <a:spLocks noGrp="1"/>
          </p:cNvSpPr>
          <p:nvPr>
            <p:ph type="title"/>
          </p:nvPr>
        </p:nvSpPr>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Definition </a:t>
            </a:r>
          </a:p>
        </p:txBody>
      </p:sp>
      <p:sp>
        <p:nvSpPr>
          <p:cNvPr id="3" name="Content Placeholder 2">
            <a:extLst>
              <a:ext uri="{FF2B5EF4-FFF2-40B4-BE49-F238E27FC236}">
                <a16:creationId xmlns:a16="http://schemas.microsoft.com/office/drawing/2014/main" id="{834DB140-3B7A-42CE-AD18-40FADC22CB49}"/>
              </a:ext>
            </a:extLst>
          </p:cNvPr>
          <p:cNvSpPr>
            <a:spLocks noGrp="1"/>
          </p:cNvSpPr>
          <p:nvPr>
            <p:ph idx="1"/>
          </p:nvPr>
        </p:nvSpPr>
        <p:spPr/>
        <p:txBody>
          <a:bodyPr/>
          <a:lstStyle/>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 rainbow refers to a natural phenomenon noted for its design and place across the sky. </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In essence, it is a multicolored arc that forms in the sky made by light from the sun striking water droplets (</a:t>
            </a:r>
            <a:r>
              <a:rPr lang="en-US" sz="2000" dirty="0" err="1">
                <a:latin typeface="Times New Roman" panose="02020603050405020304" pitchFamily="18" charset="0"/>
                <a:cs typeface="Times New Roman" panose="02020603050405020304" pitchFamily="18" charset="0"/>
              </a:rPr>
              <a:t>Tarlach</a:t>
            </a:r>
            <a:r>
              <a:rPr lang="en-US" sz="2000" dirty="0">
                <a:latin typeface="Times New Roman" panose="02020603050405020304" pitchFamily="18" charset="0"/>
                <a:cs typeface="Times New Roman" panose="02020603050405020304" pitchFamily="18" charset="0"/>
              </a:rPr>
              <a:t>, 2019). </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They are meteorological phenomena resulting from refraction, reflection, and dispersion of light in rain droplets, forming a spectrum of colors forming in the sky at the opposite side of the sun.</a:t>
            </a:r>
          </a:p>
          <a:p>
            <a:endParaRPr lang="en-US" dirty="0"/>
          </a:p>
        </p:txBody>
      </p:sp>
    </p:spTree>
    <p:extLst>
      <p:ext uri="{BB962C8B-B14F-4D97-AF65-F5344CB8AC3E}">
        <p14:creationId xmlns:p14="http://schemas.microsoft.com/office/powerpoint/2010/main" val="4057211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6917-76EA-4030-8FCA-1A88CE124651}"/>
              </a:ext>
            </a:extLst>
          </p:cNvPr>
          <p:cNvSpPr>
            <a:spLocks noGrp="1"/>
          </p:cNvSpPr>
          <p:nvPr>
            <p:ph type="title"/>
          </p:nvPr>
        </p:nvSpPr>
        <p:spPr>
          <a:xfrm>
            <a:off x="838200" y="365126"/>
            <a:ext cx="10515600" cy="804456"/>
          </a:xfrm>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Discovery </a:t>
            </a:r>
          </a:p>
        </p:txBody>
      </p:sp>
      <p:sp>
        <p:nvSpPr>
          <p:cNvPr id="3" name="Content Placeholder 2">
            <a:extLst>
              <a:ext uri="{FF2B5EF4-FFF2-40B4-BE49-F238E27FC236}">
                <a16:creationId xmlns:a16="http://schemas.microsoft.com/office/drawing/2014/main" id="{D2E2F74E-9E6F-4837-9512-A2CE6900C74E}"/>
              </a:ext>
            </a:extLst>
          </p:cNvPr>
          <p:cNvSpPr>
            <a:spLocks noGrp="1"/>
          </p:cNvSpPr>
          <p:nvPr>
            <p:ph idx="1"/>
          </p:nvPr>
        </p:nvSpPr>
        <p:spPr>
          <a:xfrm>
            <a:off x="361508" y="1360967"/>
            <a:ext cx="11632018" cy="5131907"/>
          </a:xfrm>
        </p:spPr>
        <p:txBody>
          <a:bodyPr>
            <a:normAutofit fontScale="92500" lnSpcReduction="10000"/>
          </a:bodyPr>
          <a:lstStyle/>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 Greek Philosopher, Aristotle, first discovered the rainbow where he started talking about rainbows and their beautiful colors back in 350 BC (</a:t>
            </a:r>
            <a:r>
              <a:rPr lang="en-US" sz="2000" dirty="0" err="1">
                <a:latin typeface="Times New Roman" panose="02020603050405020304" pitchFamily="18" charset="0"/>
                <a:cs typeface="Times New Roman" panose="02020603050405020304" pitchFamily="18" charset="0"/>
              </a:rPr>
              <a:t>Pivarski</a:t>
            </a:r>
            <a:r>
              <a:rPr lang="en-US" sz="2000" dirty="0">
                <a:latin typeface="Times New Roman" panose="02020603050405020304" pitchFamily="18" charset="0"/>
                <a:cs typeface="Times New Roman" panose="02020603050405020304" pitchFamily="18" charset="0"/>
              </a:rPr>
              <a:t>, 2011).</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His ideas were then developed and elaborated by different philosophers, including Seneca the Younger, a Roman philosopher in his book 1 of Naturales Quaestiones in 65 AD.</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Seneca’s reasoning was much more advanced, and he discovered the prism effect, which was studied and expounded by Newton centuries later. </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Different philosophers, thinkers, and naturalists examined the phenomenon of the rainbow effect throughout history, analyzing its appearances on the sky and other circumstances such as art and </a:t>
            </a:r>
            <a:r>
              <a:rPr lang="en-US" dirty="0"/>
              <a:t>literature. </a:t>
            </a:r>
          </a:p>
          <a:p>
            <a:endParaRPr lang="en-US" dirty="0"/>
          </a:p>
        </p:txBody>
      </p:sp>
    </p:spTree>
    <p:extLst>
      <p:ext uri="{BB962C8B-B14F-4D97-AF65-F5344CB8AC3E}">
        <p14:creationId xmlns:p14="http://schemas.microsoft.com/office/powerpoint/2010/main" val="102723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94A-7F65-4D8F-9E49-856181B38764}"/>
              </a:ext>
            </a:extLst>
          </p:cNvPr>
          <p:cNvSpPr>
            <a:spLocks noGrp="1"/>
          </p:cNvSpPr>
          <p:nvPr>
            <p:ph type="title"/>
          </p:nvPr>
        </p:nvSpPr>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A view of the rainbow </a:t>
            </a:r>
          </a:p>
        </p:txBody>
      </p:sp>
      <p:pic>
        <p:nvPicPr>
          <p:cNvPr id="4" name="Content Placeholder 3">
            <a:extLst>
              <a:ext uri="{FF2B5EF4-FFF2-40B4-BE49-F238E27FC236}">
                <a16:creationId xmlns:a16="http://schemas.microsoft.com/office/drawing/2014/main" id="{8C19B915-F81D-4FF2-8980-5CD19F9B2E2D}"/>
              </a:ext>
            </a:extLst>
          </p:cNvPr>
          <p:cNvPicPr>
            <a:picLocks noGrp="1" noChangeAspect="1"/>
          </p:cNvPicPr>
          <p:nvPr>
            <p:ph idx="1"/>
          </p:nvPr>
        </p:nvPicPr>
        <p:blipFill>
          <a:blip r:embed="rId2"/>
          <a:stretch>
            <a:fillRect/>
          </a:stretch>
        </p:blipFill>
        <p:spPr>
          <a:xfrm>
            <a:off x="1573619" y="1825625"/>
            <a:ext cx="8697432" cy="4351338"/>
          </a:xfrm>
          <a:prstGeom prst="rect">
            <a:avLst/>
          </a:prstGeom>
        </p:spPr>
      </p:pic>
    </p:spTree>
    <p:extLst>
      <p:ext uri="{BB962C8B-B14F-4D97-AF65-F5344CB8AC3E}">
        <p14:creationId xmlns:p14="http://schemas.microsoft.com/office/powerpoint/2010/main" val="129126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4398-CB31-442B-84E6-7BBC90559EBA}"/>
              </a:ext>
            </a:extLst>
          </p:cNvPr>
          <p:cNvSpPr>
            <a:spLocks noGrp="1"/>
          </p:cNvSpPr>
          <p:nvPr>
            <p:ph type="title"/>
          </p:nvPr>
        </p:nvSpPr>
        <p:spPr>
          <a:xfrm>
            <a:off x="838200" y="365126"/>
            <a:ext cx="10515600" cy="868252"/>
          </a:xfrm>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Colors of the Rainbow</a:t>
            </a:r>
          </a:p>
        </p:txBody>
      </p:sp>
      <p:sp>
        <p:nvSpPr>
          <p:cNvPr id="3" name="Content Placeholder 2">
            <a:extLst>
              <a:ext uri="{FF2B5EF4-FFF2-40B4-BE49-F238E27FC236}">
                <a16:creationId xmlns:a16="http://schemas.microsoft.com/office/drawing/2014/main" id="{9F5834AB-EE8C-4A2A-9EF1-325B13520FC2}"/>
              </a:ext>
            </a:extLst>
          </p:cNvPr>
          <p:cNvSpPr>
            <a:spLocks noGrp="1"/>
          </p:cNvSpPr>
          <p:nvPr>
            <p:ph idx="1"/>
          </p:nvPr>
        </p:nvSpPr>
        <p:spPr>
          <a:xfrm>
            <a:off x="659219" y="1403498"/>
            <a:ext cx="11079125" cy="5089377"/>
          </a:xfrm>
        </p:spPr>
        <p:txBody>
          <a:bodyPr>
            <a:normAutofit/>
          </a:bodyPr>
          <a:lstStyle/>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rainbow is mainly known to have seven colors. The colors include red, orange, yellow, green, blue, indigo, and violet (</a:t>
            </a:r>
            <a:r>
              <a:rPr lang="en-US" sz="2000" dirty="0" err="1">
                <a:latin typeface="Times New Roman" panose="02020603050405020304" pitchFamily="18" charset="0"/>
                <a:cs typeface="Times New Roman" panose="02020603050405020304" pitchFamily="18" charset="0"/>
              </a:rPr>
              <a:t>Bikos</a:t>
            </a:r>
            <a:r>
              <a:rPr lang="en-US" sz="2000" dirty="0">
                <a:latin typeface="Times New Roman" panose="02020603050405020304" pitchFamily="18" charset="0"/>
                <a:cs typeface="Times New Roman" panose="02020603050405020304" pitchFamily="18" charset="0"/>
              </a:rPr>
              <a:t>, 2020).</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Red represents the longest wavelength, while violet represents the shortest wavelength in the sequence.</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Nonetheless, further inspection and studies about the rainbow show that there are more than seven individuals hues.</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Rainbow is not a pure spectrum. Rather, it is formed by a myriad of individual spectral colors that have mixed and overlapped. </a:t>
            </a:r>
          </a:p>
          <a:p>
            <a:endParaRPr lang="en-US" dirty="0"/>
          </a:p>
        </p:txBody>
      </p:sp>
    </p:spTree>
    <p:extLst>
      <p:ext uri="{BB962C8B-B14F-4D97-AF65-F5344CB8AC3E}">
        <p14:creationId xmlns:p14="http://schemas.microsoft.com/office/powerpoint/2010/main" val="146345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22C5-F849-49EE-BC61-CD89B860EC05}"/>
              </a:ext>
            </a:extLst>
          </p:cNvPr>
          <p:cNvSpPr>
            <a:spLocks noGrp="1"/>
          </p:cNvSpPr>
          <p:nvPr>
            <p:ph type="title"/>
          </p:nvPr>
        </p:nvSpPr>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How the Rainbow is formed</a:t>
            </a:r>
          </a:p>
        </p:txBody>
      </p:sp>
      <p:sp>
        <p:nvSpPr>
          <p:cNvPr id="3" name="Content Placeholder 2">
            <a:extLst>
              <a:ext uri="{FF2B5EF4-FFF2-40B4-BE49-F238E27FC236}">
                <a16:creationId xmlns:a16="http://schemas.microsoft.com/office/drawing/2014/main" id="{A3408D28-C933-4CDE-AC06-9F74408161E8}"/>
              </a:ext>
            </a:extLst>
          </p:cNvPr>
          <p:cNvSpPr>
            <a:spLocks noGrp="1"/>
          </p:cNvSpPr>
          <p:nvPr>
            <p:ph idx="1"/>
          </p:nvPr>
        </p:nvSpPr>
        <p:spPr/>
        <p:txBody>
          <a:bodyPr/>
          <a:lstStyle/>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 rainbow forms in the sky when the sunlight passes through a water droplet. As light hits the droplet, it bends or refracts at an angle. Light travels slower in water than in air as the water is denser (</a:t>
            </a:r>
            <a:r>
              <a:rPr lang="en-US" sz="2000" dirty="0" err="1">
                <a:latin typeface="Times New Roman" panose="02020603050405020304" pitchFamily="18" charset="0"/>
                <a:cs typeface="Times New Roman" panose="02020603050405020304" pitchFamily="18" charset="0"/>
              </a:rPr>
              <a:t>Tarlach</a:t>
            </a:r>
            <a:r>
              <a:rPr lang="en-US" sz="2000" dirty="0">
                <a:latin typeface="Times New Roman" panose="02020603050405020304" pitchFamily="18" charset="0"/>
                <a:cs typeface="Times New Roman" panose="02020603050405020304" pitchFamily="18" charset="0"/>
              </a:rPr>
              <a:t>, 2019). </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light then bounces off at the back of the droplet and going back in the direction it came from. It bends again as it speeds up when exiting the water droplets. </a:t>
            </a:r>
          </a:p>
          <a:p>
            <a:endParaRPr lang="en-US" dirty="0"/>
          </a:p>
        </p:txBody>
      </p:sp>
    </p:spTree>
    <p:extLst>
      <p:ext uri="{BB962C8B-B14F-4D97-AF65-F5344CB8AC3E}">
        <p14:creationId xmlns:p14="http://schemas.microsoft.com/office/powerpoint/2010/main" val="43106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2689-C81A-42D6-BF2D-5905A235C815}"/>
              </a:ext>
            </a:extLst>
          </p:cNvPr>
          <p:cNvSpPr>
            <a:spLocks noGrp="1"/>
          </p:cNvSpPr>
          <p:nvPr>
            <p:ph type="title"/>
          </p:nvPr>
        </p:nvSpPr>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A view of the rainbow over the trees</a:t>
            </a:r>
          </a:p>
        </p:txBody>
      </p:sp>
      <p:pic>
        <p:nvPicPr>
          <p:cNvPr id="4" name="Content Placeholder 3">
            <a:extLst>
              <a:ext uri="{FF2B5EF4-FFF2-40B4-BE49-F238E27FC236}">
                <a16:creationId xmlns:a16="http://schemas.microsoft.com/office/drawing/2014/main" id="{0F402608-0F32-4337-B218-AFE08A4D0F43}"/>
              </a:ext>
            </a:extLst>
          </p:cNvPr>
          <p:cNvPicPr>
            <a:picLocks noGrp="1" noChangeAspect="1"/>
          </p:cNvPicPr>
          <p:nvPr>
            <p:ph idx="1"/>
          </p:nvPr>
        </p:nvPicPr>
        <p:blipFill>
          <a:blip r:embed="rId2"/>
          <a:stretch>
            <a:fillRect/>
          </a:stretch>
        </p:blipFill>
        <p:spPr>
          <a:xfrm>
            <a:off x="1531088" y="1871329"/>
            <a:ext cx="8761228" cy="4167963"/>
          </a:xfrm>
          <a:prstGeom prst="rect">
            <a:avLst/>
          </a:prstGeom>
        </p:spPr>
      </p:pic>
    </p:spTree>
    <p:extLst>
      <p:ext uri="{BB962C8B-B14F-4D97-AF65-F5344CB8AC3E}">
        <p14:creationId xmlns:p14="http://schemas.microsoft.com/office/powerpoint/2010/main" val="212259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E5D7-821F-48A7-B375-343CA113731F}"/>
              </a:ext>
            </a:extLst>
          </p:cNvPr>
          <p:cNvSpPr>
            <a:spLocks noGrp="1"/>
          </p:cNvSpPr>
          <p:nvPr>
            <p:ph type="title"/>
          </p:nvPr>
        </p:nvSpPr>
        <p:spPr>
          <a:xfrm>
            <a:off x="838200" y="365125"/>
            <a:ext cx="10515600" cy="783191"/>
          </a:xfrm>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Rainbows in Culture</a:t>
            </a:r>
          </a:p>
        </p:txBody>
      </p:sp>
      <p:sp>
        <p:nvSpPr>
          <p:cNvPr id="3" name="Content Placeholder 2">
            <a:extLst>
              <a:ext uri="{FF2B5EF4-FFF2-40B4-BE49-F238E27FC236}">
                <a16:creationId xmlns:a16="http://schemas.microsoft.com/office/drawing/2014/main" id="{5E505658-02A9-47C5-B131-6F7E3310581D}"/>
              </a:ext>
            </a:extLst>
          </p:cNvPr>
          <p:cNvSpPr>
            <a:spLocks noGrp="1"/>
          </p:cNvSpPr>
          <p:nvPr>
            <p:ph idx="1"/>
          </p:nvPr>
        </p:nvSpPr>
        <p:spPr>
          <a:xfrm>
            <a:off x="467833" y="1148316"/>
            <a:ext cx="11313041" cy="5344559"/>
          </a:xfrm>
        </p:spPr>
        <p:txBody>
          <a:bodyPr>
            <a:normAutofit fontScale="92500"/>
          </a:bodyPr>
          <a:lstStyle/>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Different individuals have varying meanings and perceptions of the rainbow based on their cultures.</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In religion, the rainbow has various legends due to its beauty and unexplained phenomenon about its formation.</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For instance, in Chinese mythology, the rainbow was a slit in the sky sealed by a </a:t>
            </a:r>
            <a:r>
              <a:rPr lang="en-US" sz="2000" dirty="0" err="1">
                <a:latin typeface="Times New Roman" panose="02020603050405020304" pitchFamily="18" charset="0"/>
                <a:cs typeface="Times New Roman" panose="02020603050405020304" pitchFamily="18" charset="0"/>
              </a:rPr>
              <a:t>Nuwa</a:t>
            </a:r>
            <a:r>
              <a:rPr lang="en-US" sz="2000" dirty="0">
                <a:latin typeface="Times New Roman" panose="02020603050405020304" pitchFamily="18" charset="0"/>
                <a:cs typeface="Times New Roman" panose="02020603050405020304" pitchFamily="18" charset="0"/>
              </a:rPr>
              <a:t>, a goddess, using colored stones.</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In the Bible’s flood narrative, after God washing away humanity’s corruption, He created the rainbow as a sign of the promise that He would never flood the earth again (Palmer, 2020).</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rainbow is also used in religious art and romantic landscape art, films, literature such as books. Rainbow in flags acts as a sign for a new era, social change, and hope. </a:t>
            </a:r>
          </a:p>
          <a:p>
            <a:endParaRPr lang="en-US" dirty="0"/>
          </a:p>
        </p:txBody>
      </p:sp>
    </p:spTree>
    <p:extLst>
      <p:ext uri="{BB962C8B-B14F-4D97-AF65-F5344CB8AC3E}">
        <p14:creationId xmlns:p14="http://schemas.microsoft.com/office/powerpoint/2010/main" val="185485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C07E-A621-41E6-B92E-096626060936}"/>
              </a:ext>
            </a:extLst>
          </p:cNvPr>
          <p:cNvSpPr>
            <a:spLocks noGrp="1"/>
          </p:cNvSpPr>
          <p:nvPr>
            <p:ph type="title"/>
          </p:nvPr>
        </p:nvSpPr>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Conclusion </a:t>
            </a:r>
          </a:p>
        </p:txBody>
      </p:sp>
      <p:sp>
        <p:nvSpPr>
          <p:cNvPr id="3" name="Content Placeholder 2">
            <a:extLst>
              <a:ext uri="{FF2B5EF4-FFF2-40B4-BE49-F238E27FC236}">
                <a16:creationId xmlns:a16="http://schemas.microsoft.com/office/drawing/2014/main" id="{169DC800-4545-4952-9048-CDA3866BCB22}"/>
              </a:ext>
            </a:extLst>
          </p:cNvPr>
          <p:cNvSpPr>
            <a:spLocks noGrp="1"/>
          </p:cNvSpPr>
          <p:nvPr>
            <p:ph idx="1"/>
          </p:nvPr>
        </p:nvSpPr>
        <p:spPr/>
        <p:txBody>
          <a:bodyPr>
            <a:normAutofit/>
          </a:bodyPr>
          <a:lstStyle/>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 rainbow is a natural phenomenon that forms in the sky, mostly after it rains. It is caused by refraction, reflection, and bouncing of light in a water droplet. </a:t>
            </a:r>
          </a:p>
          <a:p>
            <a:pPr>
              <a:lnSpc>
                <a:spcPct val="200000"/>
              </a:lnSpc>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While rainbows are just seen in the sky, they play a significant role in people’s lives as it is integrated into different aspects of lives and culture, including art, literature, films, and flags as a symbol of hope and new beginnings. </a:t>
            </a:r>
          </a:p>
        </p:txBody>
      </p:sp>
    </p:spTree>
    <p:extLst>
      <p:ext uri="{BB962C8B-B14F-4D97-AF65-F5344CB8AC3E}">
        <p14:creationId xmlns:p14="http://schemas.microsoft.com/office/powerpoint/2010/main" val="256432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1367</Words>
  <Application>Microsoft Office PowerPoint</Application>
  <PresentationFormat>Widescreen</PresentationFormat>
  <Paragraphs>53</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Rainbows </vt:lpstr>
      <vt:lpstr>Definition </vt:lpstr>
      <vt:lpstr>Discovery </vt:lpstr>
      <vt:lpstr>A view of the rainbow </vt:lpstr>
      <vt:lpstr>Colors of the Rainbow</vt:lpstr>
      <vt:lpstr>How the Rainbow is formed</vt:lpstr>
      <vt:lpstr>A view of the rainbow over the trees</vt:lpstr>
      <vt:lpstr>Rainbows in Culture</vt:lpstr>
      <vt:lpstr>Conclusion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Rainbows</dc:title>
  <dc:creator>Admin</dc:creator>
  <cp:lastModifiedBy>Admin</cp:lastModifiedBy>
  <cp:revision>4</cp:revision>
  <dcterms:created xsi:type="dcterms:W3CDTF">2020-11-27T06:04:55Z</dcterms:created>
  <dcterms:modified xsi:type="dcterms:W3CDTF">2020-11-27T06:34:10Z</dcterms:modified>
</cp:coreProperties>
</file>