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5"/>
  </p:notesMasterIdLst>
  <p:sldIdLst>
    <p:sldId id="256" r:id="rId2"/>
    <p:sldId id="266" r:id="rId3"/>
    <p:sldId id="259" r:id="rId4"/>
    <p:sldId id="271" r:id="rId5"/>
    <p:sldId id="260" r:id="rId6"/>
    <p:sldId id="265" r:id="rId7"/>
    <p:sldId id="273" r:id="rId8"/>
    <p:sldId id="272" r:id="rId9"/>
    <p:sldId id="262" r:id="rId10"/>
    <p:sldId id="263" r:id="rId11"/>
    <p:sldId id="261" r:id="rId12"/>
    <p:sldId id="274" r:id="rId13"/>
    <p:sldId id="27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06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72" autoAdjust="0"/>
    <p:restoredTop sz="82293" autoAdjust="0"/>
  </p:normalViewPr>
  <p:slideViewPr>
    <p:cSldViewPr snapToGrid="0">
      <p:cViewPr varScale="1">
        <p:scale>
          <a:sx n="76" d="100"/>
          <a:sy n="76" d="100"/>
        </p:scale>
        <p:origin x="43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25EDE4-0A74-4DD9-BB60-A6805F605B82}" type="datetimeFigureOut">
              <a:rPr lang="en-US" smtClean="0"/>
              <a:t>11/17/2020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9BD996-F54F-4DCF-836D-F022A15BE318}" type="slidenum">
              <a:rPr lang="en-US" smtClean="0"/>
              <a:t>‹#›</a:t>
            </a:fld>
            <a:endParaRPr lang="en-US"/>
          </a:p>
        </p:txBody>
      </p:sp>
    </p:spTree>
    <p:extLst>
      <p:ext uri="{BB962C8B-B14F-4D97-AF65-F5344CB8AC3E}">
        <p14:creationId xmlns:p14="http://schemas.microsoft.com/office/powerpoint/2010/main" val="459649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457200">
              <a:lnSpc>
                <a:spcPct val="200000"/>
              </a:lnSpc>
              <a:spcAft>
                <a:spcPts val="1200"/>
              </a:spcAft>
            </a:pPr>
            <a:r>
              <a:rPr lang="en-US" sz="1200" dirty="0" smtClean="0">
                <a:effectLst/>
                <a:latin typeface="Times New Roman" panose="02020603050405020304" pitchFamily="18" charset="0"/>
                <a:ea typeface="Calibri" panose="020F0502020204030204" pitchFamily="34" charset="0"/>
              </a:rPr>
              <a:t>The fast-casual restaurant chain Chipotle has invested greatly in new technology and hopes to commit more resources in technology in the future. Some of the existing technologies that chipotle has are real-time scheduling software, digital table managers and digital inventory tracking software and hardware. Chipotle also has mobile ordering technology which allows customers to order meals and enjoy delivery from the comfort of their homes and offices smartphones. Furthermore, chipotle has an AI-powered ordering system that predicts items of the menu once a customer orders a product. For instance, in the customer specific-area where consumer order meals, the system can order your favorite meal with one click without you choosing from the menu; the system knows what you want. </a:t>
            </a:r>
          </a:p>
          <a:p>
            <a:pPr indent="457200">
              <a:lnSpc>
                <a:spcPct val="200000"/>
              </a:lnSpc>
              <a:spcAft>
                <a:spcPts val="1200"/>
              </a:spcAft>
            </a:pPr>
            <a:r>
              <a:rPr lang="en-US" sz="1200" dirty="0" smtClean="0">
                <a:effectLst/>
                <a:latin typeface="Times New Roman" panose="02020603050405020304" pitchFamily="18" charset="0"/>
                <a:ea typeface="Calibri" panose="020F0502020204030204" pitchFamily="34" charset="0"/>
              </a:rPr>
              <a:t>On the other hand, chipotle has prospective new technology that has been designated as the next competitive and expansion strategies through technology. The new technology include Bluetooth temperature sensor. Bluetooth temperature sensors sense the temperature in the food storage ware, cooking equipment and alerts the personnel involved to take early action. This present the food from going bad. Other new technology include virtual reality onboarding which allows consumer and new employees to interrelate efficiently an build long-lasting relationships, counter-placed automated ordering system and tabletop tablets for ordering, menu display and payments.  Virtual</a:t>
            </a:r>
            <a:r>
              <a:rPr lang="en-US" sz="1200" baseline="0" dirty="0" smtClean="0">
                <a:effectLst/>
                <a:latin typeface="Times New Roman" panose="02020603050405020304" pitchFamily="18" charset="0"/>
                <a:ea typeface="Calibri" panose="020F0502020204030204" pitchFamily="34" charset="0"/>
              </a:rPr>
              <a:t> farmers market allows chipotle to relate with farmers more efficiently and aids in scheduling purchases. On the other hand, a nutrition calculator enables the staff and the customer determine the amount of nutrients and content in the food they eat and gives them control. </a:t>
            </a:r>
            <a:endParaRPr lang="en-US" sz="1200" dirty="0" smtClean="0">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8F9BD996-F54F-4DCF-836D-F022A15BE318}" type="slidenum">
              <a:rPr lang="en-US" smtClean="0"/>
              <a:t>2</a:t>
            </a:fld>
            <a:endParaRPr lang="en-US"/>
          </a:p>
        </p:txBody>
      </p:sp>
    </p:spTree>
    <p:extLst>
      <p:ext uri="{BB962C8B-B14F-4D97-AF65-F5344CB8AC3E}">
        <p14:creationId xmlns:p14="http://schemas.microsoft.com/office/powerpoint/2010/main" val="3746458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457200">
              <a:lnSpc>
                <a:spcPct val="200000"/>
              </a:lnSpc>
              <a:spcAft>
                <a:spcPts val="1200"/>
              </a:spcAft>
            </a:pPr>
            <a:r>
              <a:rPr lang="en-US" sz="1200" dirty="0" smtClean="0">
                <a:effectLst/>
                <a:latin typeface="Times New Roman" panose="02020603050405020304" pitchFamily="18" charset="0"/>
                <a:ea typeface="Calibri" panose="020F0502020204030204" pitchFamily="34" charset="0"/>
              </a:rPr>
              <a:t>Chipotle political factors include increased international trade agreements between the UK, the US, Germany, and France thus increasing the geographical market available for expansion. Also, the dietary guidelines form the government affect the menus and ingredients used by chipotle. On the other hand, changing public health laws affect the sales in that a restaurant that has rampant relations with disease outbreak is closely monitored and risks closure. </a:t>
            </a:r>
          </a:p>
          <a:p>
            <a:pPr>
              <a:lnSpc>
                <a:spcPct val="200000"/>
              </a:lnSpc>
              <a:spcAft>
                <a:spcPts val="1200"/>
              </a:spcAft>
            </a:pPr>
            <a:r>
              <a:rPr lang="en-US" sz="1200" dirty="0" smtClean="0">
                <a:effectLst/>
                <a:latin typeface="Times New Roman" panose="02020603050405020304" pitchFamily="18" charset="0"/>
                <a:ea typeface="Calibri" panose="020F0502020204030204" pitchFamily="34" charset="0"/>
              </a:rPr>
              <a:t>	Economic factors include moderate growth in developed countries which hinder international expansion but still welcome space for its investments and add value to its assets. For instance, Chipotle, in most cases, owns the stores they operate, and this means that they have reduced rent and leasing expenses. Chinese economy slowdown also slows down chipotle since some essential ingredients are sourced from china. On the other hand increased growth in developing countries is an investment opportunity for chipotles as an economic factor</a:t>
            </a:r>
          </a:p>
          <a:p>
            <a:pPr>
              <a:lnSpc>
                <a:spcPct val="200000"/>
              </a:lnSpc>
              <a:spcAft>
                <a:spcPts val="1200"/>
              </a:spcAft>
            </a:pPr>
            <a:r>
              <a:rPr lang="en-US" sz="1200" dirty="0" smtClean="0">
                <a:effectLst/>
                <a:latin typeface="Times New Roman" panose="02020603050405020304" pitchFamily="18" charset="0"/>
                <a:ea typeface="Calibri" panose="020F0502020204030204" pitchFamily="34" charset="0"/>
              </a:rPr>
              <a:t>	Social factors include increased consumer disposable income, urban lifestyles, and rise in cultural diversity and trends in healthy lifestyles. Increased consumer disposable income, trends in healthy lifestyles and urban lifestyles increases sales for chipotles. Marketing activities such as gifts, event organizing, social media market, and holding free nutrition training camps to the general public makes the consumer aware of the healthiness of the foods Chipotle provides them with. Consumers prefer buying meals and dining in restaurants conscious about their health and who give them a balanced diet in their menus. Cultural diversity is an investment opportunity as it avail a globalization chance for chipotle to increase its product category. </a:t>
            </a:r>
          </a:p>
          <a:p>
            <a:pPr indent="457200">
              <a:lnSpc>
                <a:spcPct val="200000"/>
              </a:lnSpc>
              <a:spcAft>
                <a:spcPts val="1200"/>
              </a:spcAft>
            </a:pPr>
            <a:r>
              <a:rPr lang="en-US" sz="1200" dirty="0" smtClean="0">
                <a:effectLst/>
                <a:latin typeface="Times New Roman" panose="02020603050405020304" pitchFamily="18" charset="0"/>
                <a:ea typeface="Calibri" panose="020F0502020204030204" pitchFamily="34" charset="0"/>
              </a:rPr>
              <a:t>Technological factors in chipotles external analysis include research and development admitting new menus, emerging markets, and customer satisfaction methods to increase customer retention. There is also increased business automation, such and online ordering, payment methods, and reporting. Also, the increased use of mobile devices in ordering ad delivery services has seen Chipotle partner with Uber etas, </a:t>
            </a:r>
            <a:r>
              <a:rPr lang="en-US" sz="1200" dirty="0" err="1" smtClean="0">
                <a:effectLst/>
                <a:latin typeface="Times New Roman" panose="02020603050405020304" pitchFamily="18" charset="0"/>
                <a:ea typeface="Calibri" panose="020F0502020204030204" pitchFamily="34" charset="0"/>
              </a:rPr>
              <a:t>Grunhub</a:t>
            </a:r>
            <a:r>
              <a:rPr lang="en-US" sz="1200" dirty="0" smtClean="0">
                <a:effectLst/>
                <a:latin typeface="Times New Roman" panose="02020603050405020304" pitchFamily="18" charset="0"/>
                <a:ea typeface="Calibri" panose="020F0502020204030204" pitchFamily="34" charset="0"/>
              </a:rPr>
              <a:t>, and </a:t>
            </a:r>
            <a:r>
              <a:rPr lang="en-US" sz="1200" dirty="0" err="1" smtClean="0">
                <a:effectLst/>
                <a:latin typeface="Times New Roman" panose="02020603050405020304" pitchFamily="18" charset="0"/>
                <a:ea typeface="Calibri" panose="020F0502020204030204" pitchFamily="34" charset="0"/>
              </a:rPr>
              <a:t>Doordash</a:t>
            </a:r>
            <a:r>
              <a:rPr lang="en-US" sz="1200" dirty="0" smtClean="0">
                <a:effectLst/>
                <a:latin typeface="Times New Roman" panose="02020603050405020304" pitchFamily="18" charset="0"/>
                <a:ea typeface="Calibri" panose="020F0502020204030204" pitchFamily="34" charset="0"/>
              </a:rPr>
              <a:t>.</a:t>
            </a:r>
          </a:p>
          <a:p>
            <a:pPr indent="457200">
              <a:lnSpc>
                <a:spcPct val="200000"/>
              </a:lnSpc>
              <a:spcAft>
                <a:spcPts val="1200"/>
              </a:spcAft>
            </a:pPr>
            <a:r>
              <a:rPr lang="en-US" sz="1200" dirty="0" smtClean="0">
                <a:effectLst/>
                <a:latin typeface="Times New Roman" panose="02020603050405020304" pitchFamily="18" charset="0"/>
                <a:ea typeface="Calibri" panose="020F0502020204030204" pitchFamily="34" charset="0"/>
              </a:rPr>
              <a:t>Environmental factor are increased focus on corporate environmental agendas, rising interests in sustainable business and climate change. The corporate social responsibility that Chipotle shows have, in the last few years, attracted consumers to it. Consumers feel more loyal to a service and product provider concerned about their wellbeing. Also, chipotle has been using sustainable and environmentally friendly ingredients. Most of this includes affordable foods while they are whole and unprocessed. It eliminates artificial preservatives and focuses on zero-sugar products.</a:t>
            </a:r>
          </a:p>
          <a:p>
            <a:pPr indent="457200">
              <a:lnSpc>
                <a:spcPct val="200000"/>
              </a:lnSpc>
              <a:spcAft>
                <a:spcPts val="1200"/>
              </a:spcAft>
            </a:pPr>
            <a:r>
              <a:rPr lang="en-US" sz="1200" dirty="0" smtClean="0">
                <a:effectLst/>
                <a:latin typeface="Times New Roman" panose="02020603050405020304" pitchFamily="18" charset="0"/>
                <a:ea typeface="Calibri" panose="020F0502020204030204" pitchFamily="34" charset="0"/>
              </a:rPr>
              <a:t>Legal factors entail Animal welfare policies are on the increase, workplace health regulations and the rise in legal minimum wage. Animal welfare refer to policies that encourage consumption of animals reared with ethics and dignity. Also, workplace health regulations might hinder growth of chipotle in that some policy are hard to fulfil in some regions. Chipotle pays all its employees the legal minimum wage, and thus it is compliant with labor laws. Paying your employees minimum wages required and above makes them satisfied and enable them to do their duties with due diligence</a:t>
            </a:r>
          </a:p>
        </p:txBody>
      </p:sp>
      <p:sp>
        <p:nvSpPr>
          <p:cNvPr id="4" name="Slide Number Placeholder 3"/>
          <p:cNvSpPr>
            <a:spLocks noGrp="1"/>
          </p:cNvSpPr>
          <p:nvPr>
            <p:ph type="sldNum" sz="quarter" idx="10"/>
          </p:nvPr>
        </p:nvSpPr>
        <p:spPr/>
        <p:txBody>
          <a:bodyPr/>
          <a:lstStyle/>
          <a:p>
            <a:fld id="{8F9BD996-F54F-4DCF-836D-F022A15BE318}" type="slidenum">
              <a:rPr lang="en-US" smtClean="0"/>
              <a:t>11</a:t>
            </a:fld>
            <a:endParaRPr lang="en-US"/>
          </a:p>
        </p:txBody>
      </p:sp>
    </p:spTree>
    <p:extLst>
      <p:ext uri="{BB962C8B-B14F-4D97-AF65-F5344CB8AC3E}">
        <p14:creationId xmlns:p14="http://schemas.microsoft.com/office/powerpoint/2010/main" val="865194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9BD996-F54F-4DCF-836D-F022A15BE318}" type="slidenum">
              <a:rPr lang="en-US" smtClean="0"/>
              <a:t>12</a:t>
            </a:fld>
            <a:endParaRPr lang="en-US"/>
          </a:p>
        </p:txBody>
      </p:sp>
    </p:spTree>
    <p:extLst>
      <p:ext uri="{BB962C8B-B14F-4D97-AF65-F5344CB8AC3E}">
        <p14:creationId xmlns:p14="http://schemas.microsoft.com/office/powerpoint/2010/main" val="1189181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chipotle,</a:t>
            </a:r>
            <a:r>
              <a:rPr lang="en-US" baseline="0" dirty="0" smtClean="0"/>
              <a:t> the branding and marketing campaigns concentrate of product quality and customer satisfaction. Product quality creates a unique value proposition and ranks chipotle as a quality food fast-casual restaurant. Customer satisfaction is essential as in aids in increasing the customer acquisition and retention rate. Chipotle informs the consumer about the nutrition and content of their food by promoting the “Food with Integrity” motto. This motto gives the organization authenticity and wins the trust of consumers. As a promotional strategy, chipotle gives out free burritos to top athletes and hosts free festivals to generate more awareness of their brand. The free festivals are essential fro branding because the items given out are branded and also, the consumer view the free festivals as corporate social responsibility. </a:t>
            </a:r>
            <a:endParaRPr lang="en-US" dirty="0"/>
          </a:p>
        </p:txBody>
      </p:sp>
      <p:sp>
        <p:nvSpPr>
          <p:cNvPr id="4" name="Slide Number Placeholder 3"/>
          <p:cNvSpPr>
            <a:spLocks noGrp="1"/>
          </p:cNvSpPr>
          <p:nvPr>
            <p:ph type="sldNum" sz="quarter" idx="10"/>
          </p:nvPr>
        </p:nvSpPr>
        <p:spPr/>
        <p:txBody>
          <a:bodyPr/>
          <a:lstStyle/>
          <a:p>
            <a:fld id="{8F9BD996-F54F-4DCF-836D-F022A15BE318}" type="slidenum">
              <a:rPr lang="en-US" smtClean="0"/>
              <a:t>3</a:t>
            </a:fld>
            <a:endParaRPr lang="en-US"/>
          </a:p>
        </p:txBody>
      </p:sp>
    </p:spTree>
    <p:extLst>
      <p:ext uri="{BB962C8B-B14F-4D97-AF65-F5344CB8AC3E}">
        <p14:creationId xmlns:p14="http://schemas.microsoft.com/office/powerpoint/2010/main" val="956114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setup and design of chipotle is focused on minimizing wasted space. The space saving model ensures that customers and workers engaged smoothly with minimal obstacles at chipotle restaurant and enables the customer to have a view of the kitchen. . Due to the space saving model and the technology invested at chipotle the restaurant experience is digitalized and modernized. It is modernized because it no longer applies the traditional restaurant setup. One of chipotle strategic characteristic is that they uphold hospitality as a customer service and throughput that places production effort equivalent to outcomes. More so, chipotle exercises displace in their economic model in that output always outmatches input. Chipotle also keeps innovation across its menus by introducing new products which also improves restaurant experience for its customers and itself. Chipotle practices cultural relevancy in it locations such as introducing restaurant menus and displays that appreciate community-specific culture. They also, try to blend in the Mexican culture in the menus to give them authenticity. Such a strategic idea increase brand loyalty across all its locations. As a new strategic move, chipotle in the recent year have introduced walk-up windows and drive through for people to pick up and pay for their order on the go in most of its location and hopes to do so in all its stores. Chipotle owns most of its stores</a:t>
            </a:r>
            <a:r>
              <a:rPr lang="en-US" baseline="0" dirty="0" smtClean="0"/>
              <a:t> as a strategy  to reduce leasing and rent expenses and they are moving towards buying more real estate for store expansion, international expansion and other related investments. </a:t>
            </a:r>
            <a:endParaRPr lang="en-US" cap="small" baseline="0" dirty="0" smtClean="0"/>
          </a:p>
        </p:txBody>
      </p:sp>
      <p:sp>
        <p:nvSpPr>
          <p:cNvPr id="4" name="Slide Number Placeholder 3"/>
          <p:cNvSpPr>
            <a:spLocks noGrp="1"/>
          </p:cNvSpPr>
          <p:nvPr>
            <p:ph type="sldNum" sz="quarter" idx="10"/>
          </p:nvPr>
        </p:nvSpPr>
        <p:spPr/>
        <p:txBody>
          <a:bodyPr/>
          <a:lstStyle/>
          <a:p>
            <a:fld id="{8F9BD996-F54F-4DCF-836D-F022A15BE318}" type="slidenum">
              <a:rPr lang="en-US" smtClean="0"/>
              <a:t>4</a:t>
            </a:fld>
            <a:endParaRPr lang="en-US"/>
          </a:p>
        </p:txBody>
      </p:sp>
    </p:spTree>
    <p:extLst>
      <p:ext uri="{BB962C8B-B14F-4D97-AF65-F5344CB8AC3E}">
        <p14:creationId xmlns:p14="http://schemas.microsoft.com/office/powerpoint/2010/main" val="1654694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Chipotle is a limited liability company with all its subsidiaries. In terms of shares in chipotle, 65.87% are individual shareholders, 61.11% are mutual funds holders and 33.94% shares are owned by other institutions. As of 2019, chipotle had 83,000 employees. The top executive for chipotles include Brian Niccol as the CEO, John </a:t>
            </a:r>
            <a:r>
              <a:rPr lang="en-US" dirty="0" err="1" smtClean="0"/>
              <a:t>Hartung</a:t>
            </a:r>
            <a:r>
              <a:rPr lang="en-US" dirty="0" smtClean="0"/>
              <a:t> as the Chief Financial Officer Curtis Garner as the Chief Technology Officer, Mark Heath as the Director of Real estate and Lori Pellegrino as the real estate manager.</a:t>
            </a:r>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fld id="{8F9BD996-F54F-4DCF-836D-F022A15BE318}" type="slidenum">
              <a:rPr lang="en-US" smtClean="0"/>
              <a:t>5</a:t>
            </a:fld>
            <a:endParaRPr lang="en-US"/>
          </a:p>
        </p:txBody>
      </p:sp>
    </p:spTree>
    <p:extLst>
      <p:ext uri="{BB962C8B-B14F-4D97-AF65-F5344CB8AC3E}">
        <p14:creationId xmlns:p14="http://schemas.microsoft.com/office/powerpoint/2010/main" val="2670569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Competitive methods for Chipotle are extensive in such a way that the</a:t>
            </a:r>
            <a:r>
              <a:rPr lang="en-US" baseline="0" dirty="0" smtClean="0"/>
              <a:t> organization can be considered as aggressively competitive. One of the competitive methods is globalization through establishment of a wide network of suppliers globally. Restaurant experience and digitalization have also attracted modernized and digitalized consumers. Video marketing through platforms such as you tube and Vimeo and in ads has also been an agile competitive method for chipotle. International expansion and store expansion strategies such as opening new stores in new regions has increased their geographical presence, store size and market penetration. Chipotle also specializes in culturally diverse cuisines integrated into its globalization strategy and thus they have gained acceptance in many markets internationally. </a:t>
            </a:r>
          </a:p>
          <a:p>
            <a:r>
              <a:rPr lang="en-US" baseline="0" dirty="0" smtClean="0"/>
              <a:t>	chipotle also boost its competitiveness by new product launches to increase the product category and increase customer segments, new products include Steak, </a:t>
            </a:r>
            <a:r>
              <a:rPr lang="en-US" baseline="0" dirty="0" err="1" smtClean="0"/>
              <a:t>Barbacoa</a:t>
            </a:r>
            <a:r>
              <a:rPr lang="en-US" baseline="0" dirty="0" smtClean="0"/>
              <a:t> items, Nachos, Avocado Tostada and updated salad and chocolate milkshakes. International investments, a competitive method for chipotle, involves acquisition of foreign assets, mergers, acquisitions and buying shares from other competitors. 	Also chipotle is known for its health meals which is a unique selling proposition backed up by the :selling food with integrity” motto. Chipotle has also boosted its competitiveness by partnering with food delivery service providers such as Uber eats for efficient customer service and experience. In addition, chipotle uses sustainable and environmentally friendly </a:t>
            </a:r>
            <a:r>
              <a:rPr lang="en-US" baseline="0" dirty="0" err="1" smtClean="0"/>
              <a:t>ingridients</a:t>
            </a:r>
            <a:r>
              <a:rPr lang="en-US" baseline="0" dirty="0" smtClean="0"/>
              <a:t> thus giving them originality and makes the environmental conscious. </a:t>
            </a:r>
            <a:endParaRPr lang="en-US" dirty="0"/>
          </a:p>
        </p:txBody>
      </p:sp>
      <p:sp>
        <p:nvSpPr>
          <p:cNvPr id="4" name="Slide Number Placeholder 3"/>
          <p:cNvSpPr>
            <a:spLocks noGrp="1"/>
          </p:cNvSpPr>
          <p:nvPr>
            <p:ph type="sldNum" sz="quarter" idx="10"/>
          </p:nvPr>
        </p:nvSpPr>
        <p:spPr/>
        <p:txBody>
          <a:bodyPr/>
          <a:lstStyle/>
          <a:p>
            <a:fld id="{8F9BD996-F54F-4DCF-836D-F022A15BE318}" type="slidenum">
              <a:rPr lang="en-US" smtClean="0"/>
              <a:t>6</a:t>
            </a:fld>
            <a:endParaRPr lang="en-US"/>
          </a:p>
        </p:txBody>
      </p:sp>
    </p:spTree>
    <p:extLst>
      <p:ext uri="{BB962C8B-B14F-4D97-AF65-F5344CB8AC3E}">
        <p14:creationId xmlns:p14="http://schemas.microsoft.com/office/powerpoint/2010/main" val="70977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spcAft>
                <a:spcPts val="1200"/>
              </a:spcAft>
            </a:pPr>
            <a:r>
              <a:rPr lang="en-US" sz="1200" dirty="0" smtClean="0">
                <a:effectLst/>
                <a:latin typeface="Times New Roman" panose="02020603050405020304" pitchFamily="18" charset="0"/>
                <a:ea typeface="Calibri" panose="020F0502020204030204" pitchFamily="34" charset="0"/>
              </a:rPr>
              <a:t>In the last four year, chipotle has executed some competitive strategies that have resulted to greater market penetration, increased customer retention rate and increased market share. Globalization, as one of the competitive moves, means that chipotle was able to integrate more suppliers from different parts of the world, serve menus that are globally accepted, distribute its chain across the globe and integrate cultural spheres which expand the market. Another competitive strategy that chipotle has used is video marketing via production of promotional videos and ads presented in their website and video platforms such as YouTube and Vimeo. Chipotle introduced new brands as a competitive strategy; the two other brands, an Asian theme restaurant called </a:t>
            </a:r>
            <a:r>
              <a:rPr lang="en-US" sz="1200" dirty="0" err="1" smtClean="0">
                <a:effectLst/>
                <a:latin typeface="Times New Roman" panose="02020603050405020304" pitchFamily="18" charset="0"/>
                <a:ea typeface="Calibri" panose="020F0502020204030204" pitchFamily="34" charset="0"/>
              </a:rPr>
              <a:t>ShopHouse</a:t>
            </a:r>
            <a:r>
              <a:rPr lang="en-US" sz="1200" dirty="0" smtClean="0">
                <a:effectLst/>
                <a:latin typeface="Times New Roman" panose="02020603050405020304" pitchFamily="18" charset="0"/>
                <a:ea typeface="Calibri" panose="020F0502020204030204" pitchFamily="34" charset="0"/>
              </a:rPr>
              <a:t> and Pizzeria Locale. This is a competitive move since the two brands controlled by Chipotle will gain market share, which is directly connected and attributed to Chipotles and eventually increasing Chipotle's market share. Chipotle's competitive profile entails selling Mexican Menus and customized cuisines in its locations as a unique selling proposition. The competitive advantage in this strategy was that it allowed Chipotle to cater for culturally diverse customers and tourists. New products include steak, </a:t>
            </a:r>
            <a:r>
              <a:rPr lang="en-US" sz="1200" dirty="0" err="1" smtClean="0">
                <a:effectLst/>
                <a:latin typeface="Times New Roman" panose="02020603050405020304" pitchFamily="18" charset="0"/>
                <a:ea typeface="Calibri" panose="020F0502020204030204" pitchFamily="34" charset="0"/>
              </a:rPr>
              <a:t>barbacoa</a:t>
            </a:r>
            <a:r>
              <a:rPr lang="en-US" sz="1200" dirty="0" smtClean="0">
                <a:effectLst/>
                <a:latin typeface="Times New Roman" panose="02020603050405020304" pitchFamily="18" charset="0"/>
                <a:ea typeface="Calibri" panose="020F0502020204030204" pitchFamily="34" charset="0"/>
              </a:rPr>
              <a:t> items, nachos, avocado tostadas, and updated salad and chocolate milkshakes. The success of new items as it has been in the last decade for Chipotle means a new item to attract and retain new customers. The new products and Mexican menus also were incorporated with producing handmade food as a competitive advantage aimed at promoting originality which is a characteristic that customers like.</a:t>
            </a:r>
          </a:p>
        </p:txBody>
      </p:sp>
      <p:sp>
        <p:nvSpPr>
          <p:cNvPr id="4" name="Slide Number Placeholder 3"/>
          <p:cNvSpPr>
            <a:spLocks noGrp="1"/>
          </p:cNvSpPr>
          <p:nvPr>
            <p:ph type="sldNum" sz="quarter" idx="10"/>
          </p:nvPr>
        </p:nvSpPr>
        <p:spPr/>
        <p:txBody>
          <a:bodyPr/>
          <a:lstStyle/>
          <a:p>
            <a:fld id="{8F9BD996-F54F-4DCF-836D-F022A15BE318}" type="slidenum">
              <a:rPr lang="en-US" smtClean="0"/>
              <a:t>7</a:t>
            </a:fld>
            <a:endParaRPr lang="en-US"/>
          </a:p>
        </p:txBody>
      </p:sp>
    </p:spTree>
    <p:extLst>
      <p:ext uri="{BB962C8B-B14F-4D97-AF65-F5344CB8AC3E}">
        <p14:creationId xmlns:p14="http://schemas.microsoft.com/office/powerpoint/2010/main" val="2155210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spcAft>
                <a:spcPts val="1200"/>
              </a:spcAft>
            </a:pPr>
            <a:r>
              <a:rPr lang="en-US" sz="1200" dirty="0" smtClean="0">
                <a:effectLst/>
                <a:latin typeface="Times New Roman" panose="02020603050405020304" pitchFamily="18" charset="0"/>
                <a:ea typeface="Calibri" panose="020F0502020204030204" pitchFamily="34" charset="0"/>
              </a:rPr>
              <a:t>Chipotle is the second largest Burrito vendor in the US after Taco Bell; this toe chains are the racing competitors in the sale of Burritos. The top three competitors of chipotle are Taco Bell, Panera Bread and Moe’s Southwest Grill. Taco bell is present in the US, Asia, Europe, the Middle East, and North America. Panera Bread is based in the US and operates as a fast café brand chain in the US and Canada. Panera Bread menu contains Panini, drinks (tea and coffee), sandwiches, pasta, salads, soup, and Bagels. Moe’s Southwest Grill identifies as an American fast-food chain in the US, Russia and Turkey as franchises. Taco recorded $2.1 billion worth of revenues in 2019 while Panera Bread recorded annual revenues of $2.8 billion in the fiscal year 2017 and Moe's registered revenues of $37.7 million in 2019. </a:t>
            </a:r>
          </a:p>
        </p:txBody>
      </p:sp>
      <p:sp>
        <p:nvSpPr>
          <p:cNvPr id="4" name="Slide Number Placeholder 3"/>
          <p:cNvSpPr>
            <a:spLocks noGrp="1"/>
          </p:cNvSpPr>
          <p:nvPr>
            <p:ph type="sldNum" sz="quarter" idx="10"/>
          </p:nvPr>
        </p:nvSpPr>
        <p:spPr/>
        <p:txBody>
          <a:bodyPr/>
          <a:lstStyle/>
          <a:p>
            <a:fld id="{8F9BD996-F54F-4DCF-836D-F022A15BE318}" type="slidenum">
              <a:rPr lang="en-US" smtClean="0"/>
              <a:t>8</a:t>
            </a:fld>
            <a:endParaRPr lang="en-US"/>
          </a:p>
        </p:txBody>
      </p:sp>
    </p:spTree>
    <p:extLst>
      <p:ext uri="{BB962C8B-B14F-4D97-AF65-F5344CB8AC3E}">
        <p14:creationId xmlns:p14="http://schemas.microsoft.com/office/powerpoint/2010/main" val="450566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top three primary competitors of chipotle are Taco Bell, Panera Bread and Moe’s Southwest Grill as mentioned earlier. Also, other primary competitors that are categorized as indirect are Burger King and KFC.  The are considered as indirect because they specialize in fast</a:t>
            </a:r>
            <a:r>
              <a:rPr lang="en-US" baseline="0" dirty="0" smtClean="0"/>
              <a:t> foods while chipotle operates as a fast-casual restaurant. However, </a:t>
            </a:r>
            <a:r>
              <a:rPr lang="en-US" dirty="0" smtClean="0"/>
              <a:t>Burger King and KFC are in the same market as Chipotle and thus they compete fro the same customer segments. </a:t>
            </a:r>
            <a:endParaRPr lang="en-US" dirty="0"/>
          </a:p>
        </p:txBody>
      </p:sp>
      <p:sp>
        <p:nvSpPr>
          <p:cNvPr id="4" name="Slide Number Placeholder 3"/>
          <p:cNvSpPr>
            <a:spLocks noGrp="1"/>
          </p:cNvSpPr>
          <p:nvPr>
            <p:ph type="sldNum" sz="quarter" idx="10"/>
          </p:nvPr>
        </p:nvSpPr>
        <p:spPr/>
        <p:txBody>
          <a:bodyPr/>
          <a:lstStyle/>
          <a:p>
            <a:fld id="{8F9BD996-F54F-4DCF-836D-F022A15BE318}" type="slidenum">
              <a:rPr lang="en-US" smtClean="0"/>
              <a:t>9</a:t>
            </a:fld>
            <a:endParaRPr lang="en-US"/>
          </a:p>
        </p:txBody>
      </p:sp>
    </p:spTree>
    <p:extLst>
      <p:ext uri="{BB962C8B-B14F-4D97-AF65-F5344CB8AC3E}">
        <p14:creationId xmlns:p14="http://schemas.microsoft.com/office/powerpoint/2010/main" val="3046836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Chipotle</a:t>
            </a:r>
            <a:r>
              <a:rPr lang="en-US" baseline="0" dirty="0" smtClean="0"/>
              <a:t> has a big list of secondary competitors. These competitors are considered as secondary because they do not compete as closely with chipotle as the other primary competitors. Also, these secondary competitors are present in few states. Most of the secondary competitors are located in USA except for Mucho Burrito in Saint-Laurent, Montreal in Canada. Others include Rubio’s Fresh Mexican Grill in Georgia, Del Taco in California, El </a:t>
            </a:r>
            <a:r>
              <a:rPr lang="en-US" baseline="0" dirty="0" err="1" smtClean="0"/>
              <a:t>Pollo</a:t>
            </a:r>
            <a:r>
              <a:rPr lang="en-US" baseline="0" dirty="0" smtClean="0"/>
              <a:t> Loco in California, Beja Fresh in Arizona, Taco John in Wyoming, On the Border in Texas and Taco Time in Arizona. </a:t>
            </a:r>
            <a:endParaRPr lang="en-US" dirty="0"/>
          </a:p>
        </p:txBody>
      </p:sp>
      <p:sp>
        <p:nvSpPr>
          <p:cNvPr id="4" name="Slide Number Placeholder 3"/>
          <p:cNvSpPr>
            <a:spLocks noGrp="1"/>
          </p:cNvSpPr>
          <p:nvPr>
            <p:ph type="sldNum" sz="quarter" idx="10"/>
          </p:nvPr>
        </p:nvSpPr>
        <p:spPr/>
        <p:txBody>
          <a:bodyPr/>
          <a:lstStyle/>
          <a:p>
            <a:fld id="{8F9BD996-F54F-4DCF-836D-F022A15BE318}" type="slidenum">
              <a:rPr lang="en-US" smtClean="0"/>
              <a:t>10</a:t>
            </a:fld>
            <a:endParaRPr lang="en-US"/>
          </a:p>
        </p:txBody>
      </p:sp>
    </p:spTree>
    <p:extLst>
      <p:ext uri="{BB962C8B-B14F-4D97-AF65-F5344CB8AC3E}">
        <p14:creationId xmlns:p14="http://schemas.microsoft.com/office/powerpoint/2010/main" val="1455241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11/17/2020</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11/17/2020</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finance.yahoo.com/quote/CMG/profile?p=CMG" TargetMode="External"/><Relationship Id="rId3" Type="http://schemas.openxmlformats.org/officeDocument/2006/relationships/hyperlink" Target="https://money.cnn.com/quote/profile/profile.html?symb=CMG" TargetMode="External"/><Relationship Id="rId7" Type="http://schemas.openxmlformats.org/officeDocument/2006/relationships/hyperlink" Target="https://stockrow.com/CMG/financials/balance/quarterly" TargetMode="External"/><Relationship Id="rId2" Type="http://schemas.openxmlformats.org/officeDocument/2006/relationships/hyperlink" Target="https://bstrategyhub.com/chipotles-swot-analysis/" TargetMode="External"/><Relationship Id="rId1" Type="http://schemas.openxmlformats.org/officeDocument/2006/relationships/slideLayout" Target="../slideLayouts/slideLayout2.xml"/><Relationship Id="rId6" Type="http://schemas.openxmlformats.org/officeDocument/2006/relationships/hyperlink" Target="https://www.reuters.com/companies/CMG" TargetMode="External"/><Relationship Id="rId5" Type="http://schemas.openxmlformats.org/officeDocument/2006/relationships/hyperlink" Target="https://depositphotos.com/stock-photos/competitive-advantage.html" TargetMode="External"/><Relationship Id="rId4" Type="http://schemas.openxmlformats.org/officeDocument/2006/relationships/hyperlink" Target="https://www.prnewswire.com/news-releases/chipotle-announces-partnership-with-grubhub-to-expand-delivery-footprint-301084660.html#:~:text=NEWPORT%20BEACH%2C%20Calif.%2C%20June" TargetMode="External"/><Relationship Id="rId9" Type="http://schemas.openxmlformats.org/officeDocument/2006/relationships/hyperlink" Target="https://www.youtube.com/watch?v=LKmZ257MFo8&amp;amp;feature=youtu.b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600" b="1" dirty="0"/>
              <a:t>Chipotle Mexican Grill, Inc.</a:t>
            </a:r>
          </a:p>
        </p:txBody>
      </p:sp>
      <p:sp>
        <p:nvSpPr>
          <p:cNvPr id="3" name="Subtitle 2"/>
          <p:cNvSpPr>
            <a:spLocks noGrp="1"/>
          </p:cNvSpPr>
          <p:nvPr>
            <p:ph type="subTitle" idx="1"/>
          </p:nvPr>
        </p:nvSpPr>
        <p:spPr>
          <a:xfrm>
            <a:off x="1751012" y="3886200"/>
            <a:ext cx="8676222" cy="1122218"/>
          </a:xfrm>
        </p:spPr>
        <p:txBody>
          <a:bodyPr>
            <a:normAutofit/>
          </a:bodyPr>
          <a:lstStyle/>
          <a:p>
            <a:r>
              <a:rPr lang="en-US" sz="3200" b="1" dirty="0">
                <a:solidFill>
                  <a:srgbClr val="7C0605"/>
                </a:solidFill>
                <a:latin typeface="Aharoni" panose="02010803020104030203" pitchFamily="2" charset="-79"/>
                <a:cs typeface="Aharoni" panose="02010803020104030203" pitchFamily="2" charset="-79"/>
              </a:rPr>
              <a:t>Analysis of Competitive Methods Used By the Company in the Last Four Years</a:t>
            </a:r>
          </a:p>
        </p:txBody>
      </p:sp>
      <p:pic>
        <p:nvPicPr>
          <p:cNvPr id="1026" name="Picture 2" descr="Chipotle logo and symbol, meaning, history, PNG">
            <a:extLst>
              <a:ext uri="{FF2B5EF4-FFF2-40B4-BE49-F238E27FC236}">
                <a16:creationId xmlns:a16="http://schemas.microsoft.com/office/drawing/2014/main" xmlns="" id="{407F5C95-9121-7144-92DE-305754527C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9657"/>
            <a:ext cx="2194832" cy="1522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3650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904" y="-553275"/>
            <a:ext cx="9905998" cy="1905000"/>
          </a:xfrm>
        </p:spPr>
        <p:txBody>
          <a:bodyPr/>
          <a:lstStyle/>
          <a:p>
            <a:r>
              <a:rPr lang="en-US" b="1" dirty="0">
                <a:solidFill>
                  <a:srgbClr val="00B050"/>
                </a:solidFill>
                <a:effectLst/>
              </a:rPr>
              <a:t>Secondary Competitors Statistics</a:t>
            </a:r>
            <a:endParaRPr lang="en-US" dirty="0">
              <a:solidFill>
                <a:srgbClr val="00B050"/>
              </a:solidFill>
            </a:endParaRPr>
          </a:p>
        </p:txBody>
      </p:sp>
      <p:pic>
        <p:nvPicPr>
          <p:cNvPr id="4" name="Content Placeholder 3"/>
          <p:cNvPicPr>
            <a:picLocks noGrp="1"/>
          </p:cNvPicPr>
          <p:nvPr>
            <p:ph idx="1"/>
          </p:nvPr>
        </p:nvPicPr>
        <p:blipFill>
          <a:blip r:embed="rId3"/>
          <a:stretch>
            <a:fillRect/>
          </a:stretch>
        </p:blipFill>
        <p:spPr>
          <a:xfrm>
            <a:off x="2285752" y="887123"/>
            <a:ext cx="6716301" cy="5083754"/>
          </a:xfrm>
          <a:prstGeom prst="rect">
            <a:avLst/>
          </a:prstGeom>
        </p:spPr>
      </p:pic>
      <p:sp>
        <p:nvSpPr>
          <p:cNvPr id="5" name="TextBox 4"/>
          <p:cNvSpPr txBox="1"/>
          <p:nvPr/>
        </p:nvSpPr>
        <p:spPr>
          <a:xfrm>
            <a:off x="9234553" y="3069880"/>
            <a:ext cx="2130014" cy="1477328"/>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NOTE</a:t>
            </a:r>
            <a:r>
              <a:rPr lang="en-US" dirty="0">
                <a:latin typeface="Times New Roman" panose="02020603050405020304" pitchFamily="18" charset="0"/>
                <a:cs typeface="Times New Roman" panose="02020603050405020304" pitchFamily="18" charset="0"/>
              </a:rPr>
              <a:t>: THE STATISTICS ARE AS OF 2020 (WHAT COMPETITORS, 2020) </a:t>
            </a:r>
          </a:p>
        </p:txBody>
      </p:sp>
    </p:spTree>
    <p:extLst>
      <p:ext uri="{BB962C8B-B14F-4D97-AF65-F5344CB8AC3E}">
        <p14:creationId xmlns:p14="http://schemas.microsoft.com/office/powerpoint/2010/main" val="3139881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7624" y="-401620"/>
            <a:ext cx="9905998" cy="1905000"/>
          </a:xfrm>
        </p:spPr>
        <p:txBody>
          <a:bodyPr/>
          <a:lstStyle/>
          <a:p>
            <a:r>
              <a:rPr lang="en-US" b="1" dirty="0">
                <a:solidFill>
                  <a:srgbClr val="00B050"/>
                </a:solidFill>
                <a:effectLst/>
              </a:rPr>
              <a:t>Situation Analysis: PESTEL Analysis </a:t>
            </a:r>
            <a:endParaRPr lang="en-US" dirty="0">
              <a:solidFill>
                <a:srgbClr val="00B05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8370494"/>
              </p:ext>
            </p:extLst>
          </p:nvPr>
        </p:nvGraphicFramePr>
        <p:xfrm>
          <a:off x="2112563" y="931882"/>
          <a:ext cx="7762956" cy="5521404"/>
        </p:xfrm>
        <a:graphic>
          <a:graphicData uri="http://schemas.openxmlformats.org/drawingml/2006/table">
            <a:tbl>
              <a:tblPr firstRow="1" firstCol="1" bandRow="1">
                <a:tableStyleId>{5C22544A-7EE6-4342-B048-85BDC9FD1C3A}</a:tableStyleId>
              </a:tblPr>
              <a:tblGrid>
                <a:gridCol w="3881478">
                  <a:extLst>
                    <a:ext uri="{9D8B030D-6E8A-4147-A177-3AD203B41FA5}">
                      <a16:colId xmlns:a16="http://schemas.microsoft.com/office/drawing/2014/main" xmlns="" val="20000"/>
                    </a:ext>
                  </a:extLst>
                </a:gridCol>
                <a:gridCol w="3881478">
                  <a:extLst>
                    <a:ext uri="{9D8B030D-6E8A-4147-A177-3AD203B41FA5}">
                      <a16:colId xmlns:a16="http://schemas.microsoft.com/office/drawing/2014/main" xmlns="" val="20001"/>
                    </a:ext>
                  </a:extLst>
                </a:gridCol>
              </a:tblGrid>
              <a:tr h="1754800">
                <a:tc>
                  <a:txBody>
                    <a:bodyPr/>
                    <a:lstStyle/>
                    <a:p>
                      <a:pPr>
                        <a:lnSpc>
                          <a:spcPct val="200000"/>
                        </a:lnSpc>
                        <a:spcAft>
                          <a:spcPts val="0"/>
                        </a:spcAft>
                      </a:pPr>
                      <a:r>
                        <a:rPr lang="en-US" sz="1100" dirty="0">
                          <a:solidFill>
                            <a:srgbClr val="FF0000"/>
                          </a:solidFill>
                          <a:effectLst/>
                          <a:latin typeface="Times New Roman" panose="02020603050405020304" pitchFamily="18" charset="0"/>
                          <a:cs typeface="Times New Roman" panose="02020603050405020304" pitchFamily="18" charset="0"/>
                        </a:rPr>
                        <a:t>POLITICAL FACTORS </a:t>
                      </a:r>
                    </a:p>
                    <a:p>
                      <a:pPr marL="342900" lvl="0" indent="-342900">
                        <a:lnSpc>
                          <a:spcPct val="200000"/>
                        </a:lnSpc>
                        <a:spcAft>
                          <a:spcPts val="0"/>
                        </a:spcAft>
                        <a:buFont typeface="+mj-lt"/>
                        <a:buAutoNum type="arabicParenR"/>
                      </a:pPr>
                      <a:r>
                        <a:rPr lang="en-US" sz="1100" dirty="0">
                          <a:effectLst/>
                          <a:latin typeface="Times New Roman" panose="02020603050405020304" pitchFamily="18" charset="0"/>
                          <a:cs typeface="Times New Roman" panose="02020603050405020304" pitchFamily="18" charset="0"/>
                        </a:rPr>
                        <a:t>INCREASE IN THE NUMBER OF INTERNATIONAL TRADE AGREEMENTS</a:t>
                      </a:r>
                    </a:p>
                    <a:p>
                      <a:pPr marL="342900" lvl="0" indent="-342900">
                        <a:lnSpc>
                          <a:spcPct val="200000"/>
                        </a:lnSpc>
                        <a:spcAft>
                          <a:spcPts val="0"/>
                        </a:spcAft>
                        <a:buFont typeface="+mj-lt"/>
                        <a:buAutoNum type="arabicParenR"/>
                      </a:pPr>
                      <a:r>
                        <a:rPr lang="en-US" sz="1100" dirty="0">
                          <a:effectLst/>
                          <a:latin typeface="Times New Roman" panose="02020603050405020304" pitchFamily="18" charset="0"/>
                          <a:cs typeface="Times New Roman" panose="02020603050405020304" pitchFamily="18" charset="0"/>
                        </a:rPr>
                        <a:t>DIETARY GUIDELINES FORM THE GOVERNMENT</a:t>
                      </a:r>
                    </a:p>
                    <a:p>
                      <a:pPr marL="342900" lvl="0" indent="-342900">
                        <a:lnSpc>
                          <a:spcPct val="200000"/>
                        </a:lnSpc>
                        <a:spcAft>
                          <a:spcPts val="0"/>
                        </a:spcAft>
                        <a:buFont typeface="+mj-lt"/>
                        <a:buAutoNum type="arabicParenR"/>
                      </a:pPr>
                      <a:r>
                        <a:rPr lang="en-US" sz="1100" dirty="0">
                          <a:effectLst/>
                          <a:latin typeface="Times New Roman" panose="02020603050405020304" pitchFamily="18" charset="0"/>
                          <a:cs typeface="Times New Roman" panose="02020603050405020304" pitchFamily="18" charset="0"/>
                        </a:rPr>
                        <a:t>CHANGING PUBLIC HEALTH LAWS. </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052" marR="39052" marT="0" marB="0"/>
                </a:tc>
                <a:tc>
                  <a:txBody>
                    <a:bodyPr/>
                    <a:lstStyle/>
                    <a:p>
                      <a:pPr>
                        <a:lnSpc>
                          <a:spcPct val="200000"/>
                        </a:lnSpc>
                        <a:spcAft>
                          <a:spcPts val="0"/>
                        </a:spcAft>
                      </a:pPr>
                      <a:r>
                        <a:rPr lang="en-US" sz="1100" dirty="0">
                          <a:solidFill>
                            <a:srgbClr val="FF0000"/>
                          </a:solidFill>
                          <a:effectLst/>
                          <a:latin typeface="Times New Roman" panose="02020603050405020304" pitchFamily="18" charset="0"/>
                          <a:cs typeface="Times New Roman" panose="02020603050405020304" pitchFamily="18" charset="0"/>
                        </a:rPr>
                        <a:t>ECONOMIC FACTORS</a:t>
                      </a:r>
                    </a:p>
                    <a:p>
                      <a:pPr marL="342900" lvl="0" indent="-342900">
                        <a:lnSpc>
                          <a:spcPct val="200000"/>
                        </a:lnSpc>
                        <a:spcAft>
                          <a:spcPts val="0"/>
                        </a:spcAft>
                        <a:buFont typeface="+mj-lt"/>
                        <a:buAutoNum type="arabicParenR"/>
                      </a:pPr>
                      <a:r>
                        <a:rPr lang="en-US" sz="1100" dirty="0">
                          <a:effectLst/>
                          <a:latin typeface="Times New Roman" panose="02020603050405020304" pitchFamily="18" charset="0"/>
                          <a:cs typeface="Times New Roman" panose="02020603050405020304" pitchFamily="18" charset="0"/>
                        </a:rPr>
                        <a:t>MODERATE GROWTH IN DEVELOPED COUNTRIES</a:t>
                      </a:r>
                    </a:p>
                    <a:p>
                      <a:pPr marL="342900" lvl="0" indent="-342900">
                        <a:lnSpc>
                          <a:spcPct val="200000"/>
                        </a:lnSpc>
                        <a:spcAft>
                          <a:spcPts val="0"/>
                        </a:spcAft>
                        <a:buFont typeface="+mj-lt"/>
                        <a:buAutoNum type="arabicParenR"/>
                      </a:pPr>
                      <a:r>
                        <a:rPr lang="en-US" sz="1100" dirty="0">
                          <a:effectLst/>
                          <a:latin typeface="Times New Roman" panose="02020603050405020304" pitchFamily="18" charset="0"/>
                          <a:cs typeface="Times New Roman" panose="02020603050405020304" pitchFamily="18" charset="0"/>
                        </a:rPr>
                        <a:t>CHINESE ECONOMY SLOWDOWN</a:t>
                      </a:r>
                    </a:p>
                    <a:p>
                      <a:pPr marL="342900" lvl="0" indent="-342900">
                        <a:lnSpc>
                          <a:spcPct val="200000"/>
                        </a:lnSpc>
                        <a:spcAft>
                          <a:spcPts val="0"/>
                        </a:spcAft>
                        <a:buFont typeface="+mj-lt"/>
                        <a:buAutoNum type="arabicParenR"/>
                      </a:pPr>
                      <a:r>
                        <a:rPr lang="en-US" sz="1100" dirty="0">
                          <a:effectLst/>
                          <a:latin typeface="Times New Roman" panose="02020603050405020304" pitchFamily="18" charset="0"/>
                          <a:cs typeface="Times New Roman" panose="02020603050405020304" pitchFamily="18" charset="0"/>
                        </a:rPr>
                        <a:t>INCREASED GROWTH IN DEVELOPING COUNTRIES</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052" marR="39052" marT="0" marB="0"/>
                </a:tc>
                <a:extLst>
                  <a:ext uri="{0D108BD9-81ED-4DB2-BD59-A6C34878D82A}">
                    <a16:rowId xmlns:a16="http://schemas.microsoft.com/office/drawing/2014/main" xmlns="" val="10000"/>
                  </a:ext>
                </a:extLst>
              </a:tr>
              <a:tr h="1754862">
                <a:tc>
                  <a:txBody>
                    <a:bodyPr/>
                    <a:lstStyle/>
                    <a:p>
                      <a:pPr>
                        <a:lnSpc>
                          <a:spcPct val="200000"/>
                        </a:lnSpc>
                        <a:spcAft>
                          <a:spcPts val="0"/>
                        </a:spcAft>
                      </a:pPr>
                      <a:r>
                        <a:rPr lang="en-US" sz="1100" dirty="0">
                          <a:solidFill>
                            <a:srgbClr val="FF0000"/>
                          </a:solidFill>
                          <a:effectLst/>
                          <a:latin typeface="Times New Roman" panose="02020603050405020304" pitchFamily="18" charset="0"/>
                          <a:cs typeface="Times New Roman" panose="02020603050405020304" pitchFamily="18" charset="0"/>
                        </a:rPr>
                        <a:t>SOCIAL FACTORS</a:t>
                      </a:r>
                    </a:p>
                    <a:p>
                      <a:pPr marL="342900" lvl="0" indent="-342900">
                        <a:lnSpc>
                          <a:spcPct val="200000"/>
                        </a:lnSpc>
                        <a:spcAft>
                          <a:spcPts val="0"/>
                        </a:spcAft>
                        <a:buFont typeface="+mj-lt"/>
                        <a:buAutoNum type="arabicPeriod"/>
                      </a:pPr>
                      <a:r>
                        <a:rPr lang="en-US" sz="1100" dirty="0">
                          <a:effectLst/>
                          <a:latin typeface="Times New Roman" panose="02020603050405020304" pitchFamily="18" charset="0"/>
                          <a:cs typeface="Times New Roman" panose="02020603050405020304" pitchFamily="18" charset="0"/>
                        </a:rPr>
                        <a:t>INCREASED CONSUMER DISPOSABLE INCOME</a:t>
                      </a:r>
                    </a:p>
                    <a:p>
                      <a:pPr marL="342900" lvl="0" indent="-342900">
                        <a:lnSpc>
                          <a:spcPct val="200000"/>
                        </a:lnSpc>
                        <a:spcAft>
                          <a:spcPts val="0"/>
                        </a:spcAft>
                        <a:buFont typeface="+mj-lt"/>
                        <a:buAutoNum type="arabicPeriod"/>
                      </a:pPr>
                      <a:r>
                        <a:rPr lang="en-US" sz="1100" dirty="0">
                          <a:effectLst/>
                          <a:latin typeface="Times New Roman" panose="02020603050405020304" pitchFamily="18" charset="0"/>
                          <a:cs typeface="Times New Roman" panose="02020603050405020304" pitchFamily="18" charset="0"/>
                        </a:rPr>
                        <a:t>URBAN LIFESTYLES</a:t>
                      </a:r>
                    </a:p>
                    <a:p>
                      <a:pPr marL="342900" lvl="0" indent="-342900">
                        <a:lnSpc>
                          <a:spcPct val="200000"/>
                        </a:lnSpc>
                        <a:spcAft>
                          <a:spcPts val="0"/>
                        </a:spcAft>
                        <a:buFont typeface="+mj-lt"/>
                        <a:buAutoNum type="arabicPeriod"/>
                      </a:pPr>
                      <a:r>
                        <a:rPr lang="en-US" sz="1100" dirty="0">
                          <a:effectLst/>
                          <a:latin typeface="Times New Roman" panose="02020603050405020304" pitchFamily="18" charset="0"/>
                          <a:cs typeface="Times New Roman" panose="02020603050405020304" pitchFamily="18" charset="0"/>
                        </a:rPr>
                        <a:t>RISE IN CULTURAL DIVERSITY</a:t>
                      </a:r>
                    </a:p>
                    <a:p>
                      <a:pPr marL="342900" lvl="0" indent="-342900">
                        <a:lnSpc>
                          <a:spcPct val="200000"/>
                        </a:lnSpc>
                        <a:spcAft>
                          <a:spcPts val="0"/>
                        </a:spcAft>
                        <a:buFont typeface="+mj-lt"/>
                        <a:buAutoNum type="arabicPeriod"/>
                      </a:pPr>
                      <a:r>
                        <a:rPr lang="en-US" sz="1100" dirty="0">
                          <a:effectLst/>
                          <a:latin typeface="Times New Roman" panose="02020603050405020304" pitchFamily="18" charset="0"/>
                          <a:cs typeface="Times New Roman" panose="02020603050405020304" pitchFamily="18" charset="0"/>
                        </a:rPr>
                        <a:t>TRENDS IN HEALTHY LIFESTYLES</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052" marR="39052" marT="0" marB="0"/>
                </a:tc>
                <a:tc>
                  <a:txBody>
                    <a:bodyPr/>
                    <a:lstStyle/>
                    <a:p>
                      <a:pPr>
                        <a:lnSpc>
                          <a:spcPct val="200000"/>
                        </a:lnSpc>
                        <a:spcAft>
                          <a:spcPts val="0"/>
                        </a:spcAft>
                      </a:pPr>
                      <a:r>
                        <a:rPr lang="en-US" sz="1100" b="1" dirty="0">
                          <a:solidFill>
                            <a:srgbClr val="FF0000"/>
                          </a:solidFill>
                          <a:effectLst/>
                          <a:latin typeface="Times New Roman" panose="02020603050405020304" pitchFamily="18" charset="0"/>
                          <a:cs typeface="Times New Roman" panose="02020603050405020304" pitchFamily="18" charset="0"/>
                        </a:rPr>
                        <a:t>TECHNOLOGICAL FACTORS</a:t>
                      </a:r>
                    </a:p>
                    <a:p>
                      <a:pPr marL="342900" lvl="0" indent="-342900">
                        <a:lnSpc>
                          <a:spcPct val="200000"/>
                        </a:lnSpc>
                        <a:spcAft>
                          <a:spcPts val="0"/>
                        </a:spcAft>
                        <a:buFont typeface="+mj-lt"/>
                        <a:buAutoNum type="arabicPeriod"/>
                      </a:pPr>
                      <a:r>
                        <a:rPr lang="en-US" sz="1100" dirty="0">
                          <a:effectLst/>
                          <a:latin typeface="Times New Roman" panose="02020603050405020304" pitchFamily="18" charset="0"/>
                          <a:cs typeface="Times New Roman" panose="02020603050405020304" pitchFamily="18" charset="0"/>
                        </a:rPr>
                        <a:t>RESEARCH AND DEVELOPMENT </a:t>
                      </a:r>
                    </a:p>
                    <a:p>
                      <a:pPr marL="342900" lvl="0" indent="-342900">
                        <a:lnSpc>
                          <a:spcPct val="200000"/>
                        </a:lnSpc>
                        <a:spcAft>
                          <a:spcPts val="0"/>
                        </a:spcAft>
                        <a:buFont typeface="+mj-lt"/>
                        <a:buAutoNum type="arabicPeriod"/>
                      </a:pPr>
                      <a:r>
                        <a:rPr lang="en-US" sz="1100" dirty="0">
                          <a:effectLst/>
                          <a:latin typeface="Times New Roman" panose="02020603050405020304" pitchFamily="18" charset="0"/>
                          <a:cs typeface="Times New Roman" panose="02020603050405020304" pitchFamily="18" charset="0"/>
                        </a:rPr>
                        <a:t>INCREASED BUSINESS AUTOMATION</a:t>
                      </a:r>
                    </a:p>
                    <a:p>
                      <a:pPr marL="342900" lvl="0" indent="-342900">
                        <a:lnSpc>
                          <a:spcPct val="200000"/>
                        </a:lnSpc>
                        <a:spcAft>
                          <a:spcPts val="0"/>
                        </a:spcAft>
                        <a:buFont typeface="+mj-lt"/>
                        <a:buAutoNum type="arabicPeriod"/>
                      </a:pPr>
                      <a:r>
                        <a:rPr lang="en-US" sz="1100" dirty="0">
                          <a:effectLst/>
                          <a:latin typeface="Times New Roman" panose="02020603050405020304" pitchFamily="18" charset="0"/>
                          <a:cs typeface="Times New Roman" panose="02020603050405020304" pitchFamily="18" charset="0"/>
                        </a:rPr>
                        <a:t>USE OF MOBILE DEVICES IN ORDERING</a:t>
                      </a:r>
                    </a:p>
                    <a:p>
                      <a:pPr>
                        <a:lnSpc>
                          <a:spcPct val="200000"/>
                        </a:lnSpc>
                        <a:spcAft>
                          <a:spcPts val="0"/>
                        </a:spcAft>
                      </a:pPr>
                      <a:r>
                        <a:rPr lang="en-US" sz="11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052" marR="39052" marT="0" marB="0"/>
                </a:tc>
                <a:extLst>
                  <a:ext uri="{0D108BD9-81ED-4DB2-BD59-A6C34878D82A}">
                    <a16:rowId xmlns:a16="http://schemas.microsoft.com/office/drawing/2014/main" xmlns="" val="10001"/>
                  </a:ext>
                </a:extLst>
              </a:tr>
              <a:tr h="1754862">
                <a:tc>
                  <a:txBody>
                    <a:bodyPr/>
                    <a:lstStyle/>
                    <a:p>
                      <a:pPr>
                        <a:lnSpc>
                          <a:spcPct val="200000"/>
                        </a:lnSpc>
                        <a:spcAft>
                          <a:spcPts val="0"/>
                        </a:spcAft>
                      </a:pPr>
                      <a:r>
                        <a:rPr lang="en-US" sz="1100" dirty="0">
                          <a:solidFill>
                            <a:srgbClr val="FF0000"/>
                          </a:solidFill>
                          <a:effectLst/>
                          <a:latin typeface="Times New Roman" panose="02020603050405020304" pitchFamily="18" charset="0"/>
                          <a:cs typeface="Times New Roman" panose="02020603050405020304" pitchFamily="18" charset="0"/>
                        </a:rPr>
                        <a:t>ENVIRONMENTAL FACTORS</a:t>
                      </a:r>
                    </a:p>
                    <a:p>
                      <a:pPr marL="342900" lvl="0" indent="-342900">
                        <a:lnSpc>
                          <a:spcPct val="200000"/>
                        </a:lnSpc>
                        <a:spcAft>
                          <a:spcPts val="0"/>
                        </a:spcAft>
                        <a:buFont typeface="+mj-lt"/>
                        <a:buAutoNum type="arabicPeriod"/>
                      </a:pPr>
                      <a:r>
                        <a:rPr lang="en-US" sz="1100" dirty="0">
                          <a:effectLst/>
                          <a:latin typeface="Times New Roman" panose="02020603050405020304" pitchFamily="18" charset="0"/>
                          <a:cs typeface="Times New Roman" panose="02020603050405020304" pitchFamily="18" charset="0"/>
                        </a:rPr>
                        <a:t>INCREASED FOCUS ON CORPORATE ENVIRONMENTAL AGENDAS </a:t>
                      </a:r>
                    </a:p>
                    <a:p>
                      <a:pPr marL="342900" lvl="0" indent="-342900">
                        <a:lnSpc>
                          <a:spcPct val="200000"/>
                        </a:lnSpc>
                        <a:spcAft>
                          <a:spcPts val="0"/>
                        </a:spcAft>
                        <a:buFont typeface="+mj-lt"/>
                        <a:buAutoNum type="arabicPeriod"/>
                      </a:pPr>
                      <a:r>
                        <a:rPr lang="en-US" sz="1100" dirty="0">
                          <a:effectLst/>
                          <a:latin typeface="Times New Roman" panose="02020603050405020304" pitchFamily="18" charset="0"/>
                          <a:cs typeface="Times New Roman" panose="02020603050405020304" pitchFamily="18" charset="0"/>
                        </a:rPr>
                        <a:t>RISING INTERESTS IN SUSTAINABLE BUSINESS</a:t>
                      </a:r>
                    </a:p>
                    <a:p>
                      <a:pPr marL="342900" lvl="0" indent="-342900">
                        <a:lnSpc>
                          <a:spcPct val="200000"/>
                        </a:lnSpc>
                        <a:spcAft>
                          <a:spcPts val="0"/>
                        </a:spcAft>
                        <a:buFont typeface="+mj-lt"/>
                        <a:buAutoNum type="arabicPeriod"/>
                      </a:pPr>
                      <a:r>
                        <a:rPr lang="en-US" sz="1100" dirty="0">
                          <a:effectLst/>
                          <a:latin typeface="Times New Roman" panose="02020603050405020304" pitchFamily="18" charset="0"/>
                          <a:cs typeface="Times New Roman" panose="02020603050405020304" pitchFamily="18" charset="0"/>
                        </a:rPr>
                        <a:t>CLIMATE CHANGE</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052" marR="39052" marT="0" marB="0"/>
                </a:tc>
                <a:tc>
                  <a:txBody>
                    <a:bodyPr/>
                    <a:lstStyle/>
                    <a:p>
                      <a:pPr>
                        <a:lnSpc>
                          <a:spcPct val="200000"/>
                        </a:lnSpc>
                        <a:spcAft>
                          <a:spcPts val="0"/>
                        </a:spcAft>
                      </a:pPr>
                      <a:r>
                        <a:rPr lang="en-US" sz="1100" b="1" dirty="0">
                          <a:solidFill>
                            <a:srgbClr val="FF0000"/>
                          </a:solidFill>
                          <a:effectLst/>
                          <a:latin typeface="Times New Roman" panose="02020603050405020304" pitchFamily="18" charset="0"/>
                          <a:cs typeface="Times New Roman" panose="02020603050405020304" pitchFamily="18" charset="0"/>
                        </a:rPr>
                        <a:t>LEGAL FACTORS</a:t>
                      </a:r>
                    </a:p>
                    <a:p>
                      <a:pPr marL="342900" lvl="0" indent="-342900">
                        <a:lnSpc>
                          <a:spcPct val="200000"/>
                        </a:lnSpc>
                        <a:spcAft>
                          <a:spcPts val="0"/>
                        </a:spcAft>
                        <a:buFont typeface="+mj-lt"/>
                        <a:buAutoNum type="arabicPeriod"/>
                      </a:pPr>
                      <a:r>
                        <a:rPr lang="en-US" sz="1100" dirty="0">
                          <a:effectLst/>
                          <a:latin typeface="Times New Roman" panose="02020603050405020304" pitchFamily="18" charset="0"/>
                          <a:cs typeface="Times New Roman" panose="02020603050405020304" pitchFamily="18" charset="0"/>
                        </a:rPr>
                        <a:t>ANIMAL WELFARE POLICIES ARE ON THE INCREASE</a:t>
                      </a:r>
                    </a:p>
                    <a:p>
                      <a:pPr marL="342900" lvl="0" indent="-342900">
                        <a:lnSpc>
                          <a:spcPct val="200000"/>
                        </a:lnSpc>
                        <a:spcAft>
                          <a:spcPts val="0"/>
                        </a:spcAft>
                        <a:buFont typeface="+mj-lt"/>
                        <a:buAutoNum type="arabicPeriod"/>
                      </a:pPr>
                      <a:r>
                        <a:rPr lang="en-US" sz="1100" dirty="0">
                          <a:effectLst/>
                          <a:latin typeface="Times New Roman" panose="02020603050405020304" pitchFamily="18" charset="0"/>
                          <a:cs typeface="Times New Roman" panose="02020603050405020304" pitchFamily="18" charset="0"/>
                        </a:rPr>
                        <a:t>WORKPLACE HEALTH REGULATIONS</a:t>
                      </a:r>
                    </a:p>
                    <a:p>
                      <a:pPr marL="342900" lvl="0" indent="-342900">
                        <a:lnSpc>
                          <a:spcPct val="200000"/>
                        </a:lnSpc>
                        <a:spcAft>
                          <a:spcPts val="0"/>
                        </a:spcAft>
                        <a:buFont typeface="+mj-lt"/>
                        <a:buAutoNum type="arabicPeriod"/>
                      </a:pPr>
                      <a:r>
                        <a:rPr lang="en-US" sz="1100" dirty="0">
                          <a:effectLst/>
                          <a:latin typeface="Times New Roman" panose="02020603050405020304" pitchFamily="18" charset="0"/>
                          <a:cs typeface="Times New Roman" panose="02020603050405020304" pitchFamily="18" charset="0"/>
                        </a:rPr>
                        <a:t>THE LEGAL MINIMUM WAGE IS RISING</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052" marR="39052" marT="0" marB="0"/>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2187880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234043"/>
            <a:ext cx="9905998" cy="1137557"/>
          </a:xfrm>
        </p:spPr>
        <p:txBody>
          <a:bodyPr/>
          <a:lstStyle/>
          <a:p>
            <a:r>
              <a:rPr lang="en-US" b="1" dirty="0" smtClean="0">
                <a:solidFill>
                  <a:srgbClr val="00B050"/>
                </a:solidFill>
              </a:rPr>
              <a:t>Conclusion </a:t>
            </a:r>
            <a:endParaRPr lang="en-US" b="1" dirty="0">
              <a:solidFill>
                <a:srgbClr val="00B050"/>
              </a:solidFill>
            </a:endParaRPr>
          </a:p>
        </p:txBody>
      </p:sp>
      <p:sp>
        <p:nvSpPr>
          <p:cNvPr id="3" name="Content Placeholder 2"/>
          <p:cNvSpPr>
            <a:spLocks noGrp="1"/>
          </p:cNvSpPr>
          <p:nvPr>
            <p:ph idx="1"/>
          </p:nvPr>
        </p:nvSpPr>
        <p:spPr>
          <a:xfrm>
            <a:off x="1141413" y="1371600"/>
            <a:ext cx="10206944" cy="4816929"/>
          </a:xfrm>
        </p:spPr>
        <p:txBody>
          <a:bodyPr>
            <a:normAutofit/>
          </a:bodyPr>
          <a:lstStyle/>
          <a:p>
            <a:r>
              <a:rPr lang="en-US" cap="none" dirty="0"/>
              <a:t>Chipotle is a fast-casual dining restaurant </a:t>
            </a:r>
            <a:r>
              <a:rPr lang="en-US" cap="none" dirty="0" smtClean="0"/>
              <a:t>chain</a:t>
            </a:r>
            <a:endParaRPr lang="en-US" cap="none" dirty="0"/>
          </a:p>
          <a:p>
            <a:r>
              <a:rPr lang="en-US" cap="none" dirty="0"/>
              <a:t>It is a Limited liability Corporation with all its subsidiaries</a:t>
            </a:r>
          </a:p>
          <a:p>
            <a:r>
              <a:rPr lang="en-US" cap="none" dirty="0"/>
              <a:t>Chipotle Functions with the 'minimizing wasted space' model</a:t>
            </a:r>
          </a:p>
          <a:p>
            <a:r>
              <a:rPr lang="en-US" cap="none" dirty="0"/>
              <a:t>Taco Bell, Panera Bread and Moe's Southwest Grill are chipotles top competitors</a:t>
            </a:r>
          </a:p>
          <a:p>
            <a:r>
              <a:rPr lang="en-US" cap="none" dirty="0"/>
              <a:t>Competitive methods in the last four years include globalization, video marketing, introducing new brands, selling Mexican menus and new products</a:t>
            </a:r>
          </a:p>
          <a:p>
            <a:r>
              <a:rPr lang="en-US" cap="none" dirty="0"/>
              <a:t>Existing technology include scheduling software, digital table managers, digital inventory tracking and mobile ordering technology</a:t>
            </a:r>
          </a:p>
          <a:p>
            <a:r>
              <a:rPr lang="en-US" cap="none" dirty="0"/>
              <a:t>Chipotle has the potential to expand into fine dining, casual dining, ghost restaurant, carts, stands and food </a:t>
            </a:r>
            <a:r>
              <a:rPr lang="en-US" cap="none" dirty="0" smtClean="0"/>
              <a:t>trucks</a:t>
            </a:r>
            <a:endParaRPr lang="en-US" cap="none" dirty="0"/>
          </a:p>
        </p:txBody>
      </p:sp>
    </p:spTree>
    <p:extLst>
      <p:ext uri="{BB962C8B-B14F-4D97-AF65-F5344CB8AC3E}">
        <p14:creationId xmlns:p14="http://schemas.microsoft.com/office/powerpoint/2010/main" val="2472803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1" y="124640"/>
            <a:ext cx="9905998" cy="638680"/>
          </a:xfrm>
        </p:spPr>
        <p:txBody>
          <a:bodyPr/>
          <a:lstStyle/>
          <a:p>
            <a:pPr algn="ctr"/>
            <a:r>
              <a:rPr lang="en-US" b="1" dirty="0">
                <a:solidFill>
                  <a:srgbClr val="00B050"/>
                </a:solidFill>
              </a:rPr>
              <a:t>References </a:t>
            </a:r>
          </a:p>
        </p:txBody>
      </p:sp>
      <p:sp>
        <p:nvSpPr>
          <p:cNvPr id="3" name="Content Placeholder 2"/>
          <p:cNvSpPr>
            <a:spLocks noGrp="1"/>
          </p:cNvSpPr>
          <p:nvPr>
            <p:ph idx="1"/>
          </p:nvPr>
        </p:nvSpPr>
        <p:spPr>
          <a:xfrm>
            <a:off x="591016" y="1032734"/>
            <a:ext cx="10861286" cy="5538395"/>
          </a:xfrm>
        </p:spPr>
        <p:txBody>
          <a:bodyPr>
            <a:normAutofit fontScale="47500" lnSpcReduction="20000"/>
          </a:bodyPr>
          <a:lstStyle/>
          <a:p>
            <a:r>
              <a:rPr lang="en-US" sz="2300" cap="none" dirty="0"/>
              <a:t>Business Strategy Hub. (2019, August 20). Chipotle's SWOT Analysis (2019) | Business Strategy Hub. Business Strategy Hub. </a:t>
            </a:r>
            <a:r>
              <a:rPr lang="en-US" sz="2300" cap="none" dirty="0">
                <a:hlinkClick r:id="rId2"/>
              </a:rPr>
              <a:t>https://bstrategyhub.com/chipotles-swot-analysis/</a:t>
            </a:r>
            <a:endParaRPr lang="en-US" sz="2300" cap="none" dirty="0"/>
          </a:p>
          <a:p>
            <a:r>
              <a:rPr lang="en-US" sz="2300" cap="none" dirty="0">
                <a:effectLst/>
              </a:rPr>
              <a:t>CNN Business. (, 2020). </a:t>
            </a:r>
            <a:r>
              <a:rPr lang="en-US" sz="2300" i="1" cap="none" dirty="0">
                <a:effectLst/>
              </a:rPr>
              <a:t>CMG - Chipotle Mexican Grill Inc Company Profile - CNNMoney.com</a:t>
            </a:r>
            <a:r>
              <a:rPr lang="en-US" sz="2300" cap="none" dirty="0">
                <a:effectLst/>
              </a:rPr>
              <a:t>. Money.Cnn.Com. </a:t>
            </a:r>
            <a:r>
              <a:rPr lang="en-US" sz="2300" cap="none" dirty="0">
                <a:effectLst/>
                <a:hlinkClick r:id="rId3"/>
              </a:rPr>
              <a:t>https://money.cnn.com/quote/profile/profile.html?symb=CMG</a:t>
            </a:r>
            <a:endParaRPr lang="en-US" sz="2300" cap="none" dirty="0">
              <a:effectLst/>
            </a:endParaRPr>
          </a:p>
          <a:p>
            <a:r>
              <a:rPr lang="en-US" sz="2300" cap="none" dirty="0">
                <a:effectLst/>
              </a:rPr>
              <a:t>Chipotle. (2020a). </a:t>
            </a:r>
            <a:r>
              <a:rPr lang="en-US" sz="2300" i="1" cap="none" dirty="0">
                <a:effectLst/>
              </a:rPr>
              <a:t>Chipotle Announces Partnership With Grubhub To Expand Delivery Footprint</a:t>
            </a:r>
            <a:r>
              <a:rPr lang="en-US" sz="2300" cap="none" dirty="0">
                <a:effectLst/>
              </a:rPr>
              <a:t>. Www.Prnewswire.Com. </a:t>
            </a:r>
            <a:r>
              <a:rPr lang="en-US" sz="2300" cap="none" dirty="0">
                <a:effectLst/>
                <a:hlinkClick r:id="rId4"/>
              </a:rPr>
              <a:t>https://www.prnewswire.com/news-releases/chipotle-announces-partnership-with-grubhub-to-expand-delivery-footprint-301084660.html#:~:text=NEWPORT%20BEACH%2C%20Calif.%2C%20June</a:t>
            </a:r>
            <a:endParaRPr lang="en-US" sz="2300" cap="none" dirty="0">
              <a:effectLst/>
            </a:endParaRPr>
          </a:p>
          <a:p>
            <a:r>
              <a:rPr lang="en-US" sz="2300" cap="none" dirty="0" err="1"/>
              <a:t>Depositphotos</a:t>
            </a:r>
            <a:r>
              <a:rPr lang="en-US" sz="2300" cap="none" dirty="0"/>
              <a:t>, I. (n.d.). </a:t>
            </a:r>
            <a:r>
              <a:rPr lang="iu-Cans-CA" sz="2300" cap="none" dirty="0"/>
              <a:t>ᐈ </a:t>
            </a:r>
            <a:r>
              <a:rPr lang="en-US" sz="2300" cap="none" dirty="0"/>
              <a:t>Advantage stock pictures, Royalty Free competitive advantage photos: Download on </a:t>
            </a:r>
            <a:r>
              <a:rPr lang="en-US" sz="2300" cap="none" dirty="0" err="1"/>
              <a:t>Depositphotos</a:t>
            </a:r>
            <a:r>
              <a:rPr lang="en-US" sz="2300" cap="none" dirty="0"/>
              <a:t>®. Retrieved from </a:t>
            </a:r>
            <a:r>
              <a:rPr lang="en-US" sz="2300" cap="none" dirty="0">
                <a:hlinkClick r:id="rId5"/>
              </a:rPr>
              <a:t>https://depositphotos.com/stock-photos/competitive-advantage.html</a:t>
            </a:r>
            <a:endParaRPr lang="en-US" sz="2300" cap="none" dirty="0"/>
          </a:p>
          <a:p>
            <a:r>
              <a:rPr lang="en-US" sz="2300" cap="none" dirty="0">
                <a:effectLst/>
              </a:rPr>
              <a:t>Nick. (2019, April 30). </a:t>
            </a:r>
            <a:r>
              <a:rPr lang="en-US" sz="2300" i="1" cap="none" dirty="0">
                <a:effectLst/>
              </a:rPr>
              <a:t>Top 10 Food Delivery Companies in the World 2019</a:t>
            </a:r>
            <a:r>
              <a:rPr lang="en-US" sz="2300" cap="none" dirty="0">
                <a:effectLst/>
              </a:rPr>
              <a:t>. Technavio; Technavio. https://</a:t>
            </a:r>
            <a:r>
              <a:rPr lang="en-US" sz="2300" cap="none" dirty="0" err="1">
                <a:effectLst/>
              </a:rPr>
              <a:t>blog.technavio.com</a:t>
            </a:r>
            <a:r>
              <a:rPr lang="en-US" sz="2300" cap="none" dirty="0">
                <a:effectLst/>
              </a:rPr>
              <a:t>/blog/top-10-food-delivery-companies</a:t>
            </a:r>
            <a:endParaRPr lang="en-US" sz="2300" cap="none" dirty="0"/>
          </a:p>
          <a:p>
            <a:r>
              <a:rPr lang="en-US" sz="2300" cap="none" dirty="0">
                <a:effectLst/>
              </a:rPr>
              <a:t>Reuters Editorial, R. (2020). </a:t>
            </a:r>
            <a:r>
              <a:rPr lang="en-US" sz="2300" i="1" cap="none" dirty="0">
                <a:effectLst/>
              </a:rPr>
              <a:t>CMG - Chipotle Mexican Grill, Inc. Profile | Reuters</a:t>
            </a:r>
            <a:r>
              <a:rPr lang="en-US" sz="2300" cap="none" dirty="0">
                <a:effectLst/>
              </a:rPr>
              <a:t>. Www.Reuters.Comundefined. </a:t>
            </a:r>
            <a:r>
              <a:rPr lang="en-US" sz="2300" cap="none" dirty="0">
                <a:effectLst/>
                <a:hlinkClick r:id="rId6"/>
              </a:rPr>
              <a:t>https://www.reuters.com/companies/CMG</a:t>
            </a:r>
            <a:endParaRPr lang="en-US" sz="2300" cap="none" dirty="0">
              <a:effectLst/>
            </a:endParaRPr>
          </a:p>
          <a:p>
            <a:r>
              <a:rPr lang="en-US" sz="2300" cap="none" dirty="0">
                <a:effectLst/>
              </a:rPr>
              <a:t>Reuters. (2018, April 30). Chipotle partners with DoorDash for food delivery. </a:t>
            </a:r>
            <a:r>
              <a:rPr lang="en-US" sz="2300" i="1" cap="none" dirty="0">
                <a:effectLst/>
              </a:rPr>
              <a:t>Reuters</a:t>
            </a:r>
            <a:r>
              <a:rPr lang="en-US" sz="2300" cap="none" dirty="0">
                <a:effectLst/>
              </a:rPr>
              <a:t>. https://www.reuters.com/article/us-chipotle-delivery-doordash-idUSKBN1I12BL</a:t>
            </a:r>
          </a:p>
          <a:p>
            <a:r>
              <a:rPr lang="en-US" sz="2300" cap="none" dirty="0">
                <a:effectLst/>
              </a:rPr>
              <a:t>Shaw, A. (2020, February 8). </a:t>
            </a:r>
            <a:r>
              <a:rPr lang="en-US" sz="2300" i="1" cap="none" dirty="0">
                <a:effectLst/>
              </a:rPr>
              <a:t>Top 11 Chipotle Competitors and Alternatives</a:t>
            </a:r>
            <a:r>
              <a:rPr lang="en-US" sz="2300" cap="none" dirty="0">
                <a:effectLst/>
              </a:rPr>
              <a:t>. Marketing Tutor. https://www.marketingtutor.net/chipotle-competitors/</a:t>
            </a:r>
          </a:p>
          <a:p>
            <a:r>
              <a:rPr lang="en-US" sz="2300" cap="none" dirty="0">
                <a:effectLst/>
              </a:rPr>
              <a:t>Stockrow. (2020). c</a:t>
            </a:r>
            <a:r>
              <a:rPr lang="en-US" sz="2300" i="1" cap="none" dirty="0">
                <a:effectLst/>
              </a:rPr>
              <a:t>hipotle Mexican Grill, Inc.: Balance  Sheet</a:t>
            </a:r>
            <a:r>
              <a:rPr lang="en-US" sz="2300" cap="none" dirty="0">
                <a:effectLst/>
              </a:rPr>
              <a:t>. Stockrow.Com; stockrow.com. </a:t>
            </a:r>
            <a:r>
              <a:rPr lang="en-US" sz="2300" cap="none" dirty="0">
                <a:effectLst/>
                <a:hlinkClick r:id="rId7"/>
              </a:rPr>
              <a:t>https://stockrow.com/CMG/financials/balance/quarterly</a:t>
            </a:r>
            <a:endParaRPr lang="en-US" sz="2300" cap="none" dirty="0">
              <a:effectLst/>
            </a:endParaRPr>
          </a:p>
          <a:p>
            <a:r>
              <a:rPr lang="en-US" sz="2300" cap="none" dirty="0">
                <a:effectLst/>
              </a:rPr>
              <a:t>Sling. (2019, November 11). </a:t>
            </a:r>
            <a:r>
              <a:rPr lang="en-US" sz="2300" i="1" cap="none" dirty="0">
                <a:effectLst/>
              </a:rPr>
              <a:t>10 Types Of Restaurants: The Complete Guide For Potential Owners</a:t>
            </a:r>
            <a:r>
              <a:rPr lang="en-US" sz="2300" cap="none" dirty="0">
                <a:effectLst/>
              </a:rPr>
              <a:t>. Sling. https://getsling.com/blog/types-of-restaurants/</a:t>
            </a:r>
          </a:p>
          <a:p>
            <a:r>
              <a:rPr lang="en-US" sz="2300" cap="none" dirty="0">
                <a:effectLst/>
              </a:rPr>
              <a:t>What Competitors. (2020). </a:t>
            </a:r>
            <a:r>
              <a:rPr lang="en-US" sz="2300" i="1" cap="none" dirty="0">
                <a:effectLst/>
              </a:rPr>
              <a:t>Top 10 Chipotle Competitors In 2020 - What Competitors</a:t>
            </a:r>
            <a:r>
              <a:rPr lang="en-US" sz="2300" cap="none" dirty="0">
                <a:effectLst/>
              </a:rPr>
              <a:t>. Whatcompetitors.Com. https://whatcompetitors.com/chipotle/</a:t>
            </a:r>
          </a:p>
          <a:p>
            <a:r>
              <a:rPr lang="en-US" sz="2300" cap="none" dirty="0">
                <a:effectLst/>
              </a:rPr>
              <a:t>Yahoo Finance. (2020). </a:t>
            </a:r>
            <a:r>
              <a:rPr lang="en-US" sz="2300" i="1" cap="none" dirty="0">
                <a:effectLst/>
              </a:rPr>
              <a:t>Chipotle Mexican Grill, Inc. (CMG) Company Profile &amp; Facts - Yahoo Finance</a:t>
            </a:r>
            <a:r>
              <a:rPr lang="en-US" sz="2300" cap="none" dirty="0">
                <a:effectLst/>
              </a:rPr>
              <a:t>. Finance.Yahoo.Com. </a:t>
            </a:r>
            <a:r>
              <a:rPr lang="en-US" sz="2300" cap="none" dirty="0">
                <a:effectLst/>
                <a:hlinkClick r:id="rId8"/>
              </a:rPr>
              <a:t>https://finance.yahoo.com/quote/CMG/profile?p=CMG</a:t>
            </a:r>
            <a:endParaRPr lang="en-US" sz="2300" cap="none" dirty="0">
              <a:effectLst/>
            </a:endParaRPr>
          </a:p>
          <a:p>
            <a:r>
              <a:rPr lang="en-US" sz="2300" cap="none" dirty="0">
                <a:effectLst/>
              </a:rPr>
              <a:t>Bloomberg </a:t>
            </a:r>
            <a:r>
              <a:rPr lang="en-US" sz="2300" cap="none" dirty="0" err="1">
                <a:effectLst/>
              </a:rPr>
              <a:t>Quicktake</a:t>
            </a:r>
            <a:r>
              <a:rPr lang="en-US" sz="2300" cap="none" dirty="0">
                <a:effectLst/>
              </a:rPr>
              <a:t> (Director). (2016, February 2). The Complete History of Chipotle, in 3 Minutes [Video file]. Retrieved from </a:t>
            </a:r>
            <a:r>
              <a:rPr lang="en-US" sz="2300" cap="none" dirty="0">
                <a:effectLst/>
                <a:hlinkClick r:id="rId9"/>
              </a:rPr>
              <a:t>https://www.youtube.com/watch?v=LKmZ257MFo8&amp;amp;feature=youtu.be</a:t>
            </a:r>
            <a:endParaRPr lang="en-US" sz="2300" cap="none" dirty="0">
              <a:effectLst/>
            </a:endParaRPr>
          </a:p>
          <a:p>
            <a:r>
              <a:rPr lang="en-US" sz="2300" cap="none" dirty="0">
                <a:effectLst/>
              </a:rPr>
              <a:t>Myers, D. (2016, February 12). Here Are 12 Ways Chipotle Is Trying to Win Back Our Trust. Retrieved November 15, 2020, from https://</a:t>
            </a:r>
            <a:r>
              <a:rPr lang="en-US" sz="2300" cap="none" dirty="0" err="1">
                <a:effectLst/>
              </a:rPr>
              <a:t>www.thedailymeal.com</a:t>
            </a:r>
            <a:r>
              <a:rPr lang="en-US" sz="2300" cap="none" dirty="0">
                <a:effectLst/>
              </a:rPr>
              <a:t>/eat/here-are-12-ways-chipotle-trying-win-back-our-trust-slideshow/slide-13</a:t>
            </a:r>
          </a:p>
          <a:p>
            <a:endParaRPr lang="en-US" cap="none" dirty="0"/>
          </a:p>
        </p:txBody>
      </p:sp>
    </p:spTree>
    <p:extLst>
      <p:ext uri="{BB962C8B-B14F-4D97-AF65-F5344CB8AC3E}">
        <p14:creationId xmlns:p14="http://schemas.microsoft.com/office/powerpoint/2010/main" val="2178742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1036320"/>
          </a:xfrm>
        </p:spPr>
        <p:txBody>
          <a:bodyPr/>
          <a:lstStyle/>
          <a:p>
            <a:r>
              <a:rPr lang="en-US" b="1" dirty="0">
                <a:solidFill>
                  <a:srgbClr val="00B050"/>
                </a:solidFill>
                <a:effectLst/>
              </a:rPr>
              <a:t>Technology </a:t>
            </a:r>
            <a:endParaRPr lang="en-US" dirty="0">
              <a:solidFill>
                <a:srgbClr val="00B050"/>
              </a:solidFill>
            </a:endParaRPr>
          </a:p>
        </p:txBody>
      </p:sp>
      <p:sp>
        <p:nvSpPr>
          <p:cNvPr id="3" name="Content Placeholder 2"/>
          <p:cNvSpPr>
            <a:spLocks noGrp="1"/>
          </p:cNvSpPr>
          <p:nvPr>
            <p:ph idx="1"/>
          </p:nvPr>
        </p:nvSpPr>
        <p:spPr>
          <a:xfrm>
            <a:off x="5276832" y="2615433"/>
            <a:ext cx="5625147" cy="3939603"/>
          </a:xfrm>
        </p:spPr>
        <p:txBody>
          <a:bodyPr>
            <a:normAutofit/>
          </a:bodyPr>
          <a:lstStyle/>
          <a:p>
            <a:r>
              <a:rPr lang="en-US" cap="none" dirty="0">
                <a:effectLst/>
                <a:latin typeface="Times New Roman" panose="02020603050405020304" pitchFamily="18" charset="0"/>
                <a:cs typeface="Times New Roman" panose="02020603050405020304" pitchFamily="18" charset="0"/>
              </a:rPr>
              <a:t>BLUETOOTH TEMPERATURE SENSORS </a:t>
            </a:r>
          </a:p>
          <a:p>
            <a:r>
              <a:rPr lang="en-US" cap="none" dirty="0">
                <a:effectLst/>
                <a:latin typeface="Times New Roman" panose="02020603050405020304" pitchFamily="18" charset="0"/>
                <a:cs typeface="Times New Roman" panose="02020603050405020304" pitchFamily="18" charset="0"/>
              </a:rPr>
              <a:t>VIRTUAL REALITY ONBOARDING</a:t>
            </a:r>
          </a:p>
          <a:p>
            <a:r>
              <a:rPr lang="en-US" cap="none" dirty="0">
                <a:effectLst/>
                <a:latin typeface="Times New Roman" panose="02020603050405020304" pitchFamily="18" charset="0"/>
                <a:cs typeface="Times New Roman" panose="02020603050405020304" pitchFamily="18" charset="0"/>
              </a:rPr>
              <a:t>COUNTER-PLACED AUTOMATED ORDERING TOOL</a:t>
            </a:r>
          </a:p>
          <a:p>
            <a:r>
              <a:rPr lang="en-US" cap="none" dirty="0">
                <a:effectLst/>
                <a:latin typeface="Times New Roman" panose="02020603050405020304" pitchFamily="18" charset="0"/>
                <a:cs typeface="Times New Roman" panose="02020603050405020304" pitchFamily="18" charset="0"/>
              </a:rPr>
              <a:t>TABLETOP TABLETS</a:t>
            </a:r>
          </a:p>
          <a:p>
            <a:r>
              <a:rPr lang="en-US" cap="none" dirty="0">
                <a:effectLst/>
                <a:latin typeface="Times New Roman" panose="02020603050405020304" pitchFamily="18" charset="0"/>
                <a:cs typeface="Times New Roman" panose="02020603050405020304" pitchFamily="18" charset="0"/>
              </a:rPr>
              <a:t>VIRTUAL FARMER’S MARKET</a:t>
            </a:r>
          </a:p>
          <a:p>
            <a:r>
              <a:rPr lang="en-US" cap="none" dirty="0">
                <a:effectLst/>
                <a:latin typeface="Times New Roman" panose="02020603050405020304" pitchFamily="18" charset="0"/>
                <a:cs typeface="Times New Roman" panose="02020603050405020304" pitchFamily="18" charset="0"/>
              </a:rPr>
              <a:t>NUTRITION CALCULATOR</a:t>
            </a:r>
          </a:p>
        </p:txBody>
      </p:sp>
      <p:sp>
        <p:nvSpPr>
          <p:cNvPr id="4" name="Title 1"/>
          <p:cNvSpPr txBox="1">
            <a:spLocks/>
          </p:cNvSpPr>
          <p:nvPr/>
        </p:nvSpPr>
        <p:spPr>
          <a:xfrm>
            <a:off x="1240025" y="1396702"/>
            <a:ext cx="9905998" cy="103632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dirty="0">
                <a:solidFill>
                  <a:srgbClr val="00B050"/>
                </a:solidFill>
                <a:effectLst/>
              </a:rPr>
              <a:t>Existing Technology		 New Technology 	</a:t>
            </a:r>
            <a:endParaRPr lang="en-US" sz="2400" dirty="0">
              <a:solidFill>
                <a:srgbClr val="00B050"/>
              </a:solidFill>
            </a:endParaRPr>
          </a:p>
        </p:txBody>
      </p:sp>
      <p:sp>
        <p:nvSpPr>
          <p:cNvPr id="5" name="Content Placeholder 2"/>
          <p:cNvSpPr txBox="1">
            <a:spLocks/>
          </p:cNvSpPr>
          <p:nvPr/>
        </p:nvSpPr>
        <p:spPr>
          <a:xfrm>
            <a:off x="862816" y="2271657"/>
            <a:ext cx="4414016" cy="3354592"/>
          </a:xfrm>
          <a:prstGeom prst="rect">
            <a:avLst/>
          </a:prstGeom>
        </p:spPr>
        <p:txBody>
          <a:bodyPr vert="horz" lIns="91440" tIns="45720" rIns="91440" bIns="45720" rtlCol="0" anchor="ctr">
            <a:normAutofit fontScale="92500"/>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endParaRPr lang="en-US" sz="2200" cap="none" dirty="0">
              <a:effectLst/>
              <a:latin typeface="Times New Roman" panose="02020603050405020304" pitchFamily="18" charset="0"/>
              <a:cs typeface="Times New Roman" panose="02020603050405020304" pitchFamily="18" charset="0"/>
            </a:endParaRPr>
          </a:p>
          <a:p>
            <a:r>
              <a:rPr lang="en-US" sz="2200" cap="none" dirty="0">
                <a:effectLst/>
                <a:latin typeface="Times New Roman" panose="02020603050405020304" pitchFamily="18" charset="0"/>
                <a:cs typeface="Times New Roman" panose="02020603050405020304" pitchFamily="18" charset="0"/>
              </a:rPr>
              <a:t>SCHEDULING SOFTWARE</a:t>
            </a:r>
          </a:p>
          <a:p>
            <a:r>
              <a:rPr lang="en-US" sz="2200" cap="none" dirty="0">
                <a:effectLst/>
                <a:latin typeface="Times New Roman" panose="02020603050405020304" pitchFamily="18" charset="0"/>
                <a:cs typeface="Times New Roman" panose="02020603050405020304" pitchFamily="18" charset="0"/>
              </a:rPr>
              <a:t>DIGITAL TABLE MANAGERS</a:t>
            </a:r>
          </a:p>
          <a:p>
            <a:r>
              <a:rPr lang="en-US" sz="2200" cap="none" dirty="0">
                <a:effectLst/>
                <a:latin typeface="Times New Roman" panose="02020603050405020304" pitchFamily="18" charset="0"/>
                <a:cs typeface="Times New Roman" panose="02020603050405020304" pitchFamily="18" charset="0"/>
              </a:rPr>
              <a:t>DIGITAL INVENTORY TRACKING</a:t>
            </a:r>
          </a:p>
          <a:p>
            <a:r>
              <a:rPr lang="en-US" sz="2200" cap="none" dirty="0">
                <a:effectLst/>
                <a:latin typeface="Times New Roman" panose="02020603050405020304" pitchFamily="18" charset="0"/>
                <a:cs typeface="Times New Roman" panose="02020603050405020304" pitchFamily="18" charset="0"/>
              </a:rPr>
              <a:t>MOBILE ORDERING TECHNOLOGY</a:t>
            </a:r>
          </a:p>
          <a:p>
            <a:r>
              <a:rPr lang="en-US" sz="2200" cap="none" dirty="0">
                <a:effectLst/>
                <a:latin typeface="Times New Roman" panose="02020603050405020304" pitchFamily="18" charset="0"/>
                <a:cs typeface="Times New Roman" panose="02020603050405020304" pitchFamily="18" charset="0"/>
              </a:rPr>
              <a:t>AI-POWERED ORDERING SYSTEM</a:t>
            </a:r>
          </a:p>
          <a:p>
            <a:pPr marL="0" indent="0">
              <a:buNone/>
            </a:pPr>
            <a:endParaRPr lang="en-US" b="1" cap="none" dirty="0">
              <a:effectLst/>
            </a:endParaRPr>
          </a:p>
        </p:txBody>
      </p:sp>
    </p:spTree>
    <p:extLst>
      <p:ext uri="{BB962C8B-B14F-4D97-AF65-F5344CB8AC3E}">
        <p14:creationId xmlns:p14="http://schemas.microsoft.com/office/powerpoint/2010/main" val="1599591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1133139"/>
          </a:xfrm>
        </p:spPr>
        <p:txBody>
          <a:bodyPr/>
          <a:lstStyle/>
          <a:p>
            <a:r>
              <a:rPr lang="en-US" b="1" dirty="0">
                <a:solidFill>
                  <a:srgbClr val="00B050"/>
                </a:solidFill>
                <a:effectLst/>
              </a:rPr>
              <a:t>Branding &amp; Marketing Campaign</a:t>
            </a:r>
            <a:endParaRPr lang="en-US" dirty="0">
              <a:solidFill>
                <a:srgbClr val="00B050"/>
              </a:solidFill>
            </a:endParaRPr>
          </a:p>
        </p:txBody>
      </p:sp>
      <p:sp>
        <p:nvSpPr>
          <p:cNvPr id="3" name="Content Placeholder 2"/>
          <p:cNvSpPr>
            <a:spLocks noGrp="1"/>
          </p:cNvSpPr>
          <p:nvPr>
            <p:ph idx="1"/>
          </p:nvPr>
        </p:nvSpPr>
        <p:spPr>
          <a:xfrm>
            <a:off x="1141413" y="1742739"/>
            <a:ext cx="9905998" cy="4048461"/>
          </a:xfrm>
        </p:spPr>
        <p:txBody>
          <a:bodyPr/>
          <a:lstStyle/>
          <a:p>
            <a:pPr lvl="0"/>
            <a:r>
              <a:rPr lang="en-US" sz="2400" dirty="0">
                <a:solidFill>
                  <a:schemeClr val="tx1"/>
                </a:solidFill>
                <a:effectLst/>
                <a:latin typeface="Times New Roman" panose="02020603050405020304" pitchFamily="18" charset="0"/>
                <a:cs typeface="Times New Roman" panose="02020603050405020304" pitchFamily="18" charset="0"/>
              </a:rPr>
              <a:t>branding and marketing campaigns concentrate on product quality and customer satisfaction</a:t>
            </a:r>
          </a:p>
          <a:p>
            <a:pPr lvl="0"/>
            <a:r>
              <a:rPr lang="en-US" sz="2400" dirty="0">
                <a:solidFill>
                  <a:schemeClr val="tx1"/>
                </a:solidFill>
                <a:effectLst/>
                <a:latin typeface="Times New Roman" panose="02020603050405020304" pitchFamily="18" charset="0"/>
                <a:cs typeface="Times New Roman" panose="02020603050405020304" pitchFamily="18" charset="0"/>
              </a:rPr>
              <a:t>chipotle promoted a 'food with integrity' motto, which spelled out the nutrition in their menus </a:t>
            </a:r>
          </a:p>
          <a:p>
            <a:pPr lvl="0"/>
            <a:r>
              <a:rPr lang="en-US" sz="2400" dirty="0">
                <a:solidFill>
                  <a:schemeClr val="tx1"/>
                </a:solidFill>
                <a:effectLst/>
                <a:latin typeface="Times New Roman" panose="02020603050405020304" pitchFamily="18" charset="0"/>
                <a:cs typeface="Times New Roman" panose="02020603050405020304" pitchFamily="18" charset="0"/>
              </a:rPr>
              <a:t>gives free burritos to top athletes and hosts free festivals to generate local awareness </a:t>
            </a:r>
          </a:p>
          <a:p>
            <a:pPr lvl="0"/>
            <a:endParaRPr lang="en-US" kern="0" cap="none" dirty="0">
              <a:effectLst/>
            </a:endParaRPr>
          </a:p>
        </p:txBody>
      </p:sp>
    </p:spTree>
    <p:extLst>
      <p:ext uri="{BB962C8B-B14F-4D97-AF65-F5344CB8AC3E}">
        <p14:creationId xmlns:p14="http://schemas.microsoft.com/office/powerpoint/2010/main" val="1785388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1133139"/>
          </a:xfrm>
        </p:spPr>
        <p:txBody>
          <a:bodyPr>
            <a:normAutofit/>
          </a:bodyPr>
          <a:lstStyle/>
          <a:p>
            <a:r>
              <a:rPr lang="en-US" b="1" dirty="0">
                <a:solidFill>
                  <a:srgbClr val="00B050"/>
                </a:solidFill>
                <a:effectLst/>
              </a:rPr>
              <a:t>Restaurant Set-Up Design, Business Structure, and Strategic Profiles</a:t>
            </a:r>
            <a:endParaRPr lang="en-US" dirty="0">
              <a:solidFill>
                <a:srgbClr val="00B050"/>
              </a:solidFill>
              <a:effectLst/>
            </a:endParaRPr>
          </a:p>
        </p:txBody>
      </p:sp>
      <p:sp>
        <p:nvSpPr>
          <p:cNvPr id="3" name="Content Placeholder 2"/>
          <p:cNvSpPr>
            <a:spLocks noGrp="1"/>
          </p:cNvSpPr>
          <p:nvPr>
            <p:ph idx="1"/>
          </p:nvPr>
        </p:nvSpPr>
        <p:spPr>
          <a:xfrm>
            <a:off x="1141413" y="2186449"/>
            <a:ext cx="9905998" cy="4048461"/>
          </a:xfrm>
        </p:spPr>
        <p:txBody>
          <a:bodyPr/>
          <a:lstStyle/>
          <a:p>
            <a:r>
              <a:rPr lang="en-US" sz="2400" dirty="0">
                <a:solidFill>
                  <a:schemeClr val="tx1"/>
                </a:solidFill>
                <a:effectLst/>
                <a:latin typeface="Times New Roman" panose="02020603050405020304" pitchFamily="18" charset="0"/>
                <a:cs typeface="Times New Roman" panose="02020603050405020304" pitchFamily="18" charset="0"/>
              </a:rPr>
              <a:t>Setup and design functions with the minimizing “wasted space model”</a:t>
            </a:r>
          </a:p>
          <a:p>
            <a:pPr lvl="1"/>
            <a:r>
              <a:rPr lang="en-US" sz="2400" dirty="0">
                <a:solidFill>
                  <a:schemeClr val="tx1"/>
                </a:solidFill>
                <a:effectLst/>
                <a:latin typeface="Times New Roman" panose="02020603050405020304" pitchFamily="18" charset="0"/>
                <a:cs typeface="Times New Roman" panose="02020603050405020304" pitchFamily="18" charset="0"/>
              </a:rPr>
              <a:t>seated customer can have a view of the kitchen</a:t>
            </a:r>
          </a:p>
          <a:p>
            <a:r>
              <a:rPr lang="en-US" sz="2400" dirty="0">
                <a:solidFill>
                  <a:schemeClr val="tx1"/>
                </a:solidFill>
                <a:effectLst/>
                <a:latin typeface="Times New Roman" panose="02020603050405020304" pitchFamily="18" charset="0"/>
                <a:cs typeface="Times New Roman" panose="02020603050405020304" pitchFamily="18" charset="0"/>
              </a:rPr>
              <a:t>Walk up windows and drive-through set up</a:t>
            </a:r>
            <a:endParaRPr lang="en-US" sz="2400" kern="0" cap="none" dirty="0">
              <a:solidFill>
                <a:schemeClr val="tx1"/>
              </a:solidFill>
              <a:effectLst/>
              <a:latin typeface="Times New Roman" panose="02020603050405020304" pitchFamily="18" charset="0"/>
              <a:cs typeface="Times New Roman" panose="02020603050405020304" pitchFamily="18" charset="0"/>
            </a:endParaRPr>
          </a:p>
          <a:p>
            <a:r>
              <a:rPr lang="en-US" sz="2400" dirty="0">
                <a:solidFill>
                  <a:schemeClr val="tx1"/>
                </a:solidFill>
                <a:effectLst/>
                <a:latin typeface="Times New Roman" panose="02020603050405020304" pitchFamily="18" charset="0"/>
                <a:cs typeface="Times New Roman" panose="02020603050405020304" pitchFamily="18" charset="0"/>
              </a:rPr>
              <a:t>Chipotle, in most cases, owns the stores they operate, this means that they have reduced rent and leasing expenses. </a:t>
            </a:r>
          </a:p>
          <a:p>
            <a:r>
              <a:rPr lang="en-US" sz="2400" dirty="0">
                <a:solidFill>
                  <a:schemeClr val="tx1"/>
                </a:solidFill>
                <a:effectLst/>
                <a:latin typeface="Times New Roman" panose="02020603050405020304" pitchFamily="18" charset="0"/>
                <a:cs typeface="Times New Roman" panose="02020603050405020304" pitchFamily="18" charset="0"/>
              </a:rPr>
              <a:t>As a competitive advantage, Chipotle is moving towards purchasing more real estate </a:t>
            </a:r>
          </a:p>
          <a:p>
            <a:endParaRPr lang="en-US" sz="2200" dirty="0">
              <a:effectLst/>
            </a:endParaRPr>
          </a:p>
        </p:txBody>
      </p:sp>
    </p:spTree>
    <p:extLst>
      <p:ext uri="{BB962C8B-B14F-4D97-AF65-F5344CB8AC3E}">
        <p14:creationId xmlns:p14="http://schemas.microsoft.com/office/powerpoint/2010/main" val="855872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15557"/>
            <a:ext cx="9905998" cy="1905000"/>
          </a:xfrm>
        </p:spPr>
        <p:txBody>
          <a:bodyPr/>
          <a:lstStyle/>
          <a:p>
            <a:r>
              <a:rPr lang="en-US" b="1" dirty="0">
                <a:solidFill>
                  <a:srgbClr val="00B050"/>
                </a:solidFill>
                <a:effectLst/>
              </a:rPr>
              <a:t>Shareholder information</a:t>
            </a:r>
            <a:endParaRPr lang="en-US" dirty="0">
              <a:solidFill>
                <a:srgbClr val="00B050"/>
              </a:solidFill>
            </a:endParaRPr>
          </a:p>
        </p:txBody>
      </p:sp>
      <p:sp>
        <p:nvSpPr>
          <p:cNvPr id="3" name="Content Placeholder 2"/>
          <p:cNvSpPr>
            <a:spLocks noGrp="1"/>
          </p:cNvSpPr>
          <p:nvPr>
            <p:ph idx="1"/>
          </p:nvPr>
        </p:nvSpPr>
        <p:spPr>
          <a:xfrm>
            <a:off x="1335050" y="1161380"/>
            <a:ext cx="9905998" cy="1032165"/>
          </a:xfrm>
        </p:spPr>
        <p:txBody>
          <a:bodyPr/>
          <a:lstStyle/>
          <a:p>
            <a:pPr marL="0" indent="0">
              <a:buNone/>
            </a:pPr>
            <a:r>
              <a:rPr lang="en-US" b="1" cap="none" dirty="0">
                <a:effectLst/>
                <a:latin typeface="Times New Roman" panose="02020603050405020304" pitchFamily="18" charset="0"/>
                <a:cs typeface="Times New Roman" panose="02020603050405020304" pitchFamily="18" charset="0"/>
              </a:rPr>
              <a:t>LIMITED LIABILITY CORPORATION WITH ALL ITS SUBSIDIARIES</a:t>
            </a:r>
            <a:r>
              <a:rPr lang="en-US" dirty="0">
                <a:effectLst/>
                <a:latin typeface="Times New Roman" panose="02020603050405020304" pitchFamily="18" charset="0"/>
                <a:cs typeface="Times New Roman" panose="02020603050405020304" pitchFamily="18" charset="0"/>
              </a:rPr>
              <a:t> </a:t>
            </a:r>
          </a:p>
          <a:p>
            <a:pPr marL="0" indent="0">
              <a:buNone/>
            </a:pPr>
            <a:endParaRPr lang="en-US" dirty="0"/>
          </a:p>
        </p:txBody>
      </p:sp>
      <p:pic>
        <p:nvPicPr>
          <p:cNvPr id="4" name="Picture 3"/>
          <p:cNvPicPr/>
          <p:nvPr/>
        </p:nvPicPr>
        <p:blipFill>
          <a:blip r:embed="rId3"/>
          <a:stretch>
            <a:fillRect/>
          </a:stretch>
        </p:blipFill>
        <p:spPr>
          <a:xfrm>
            <a:off x="2571628" y="1787784"/>
            <a:ext cx="7807149" cy="4646076"/>
          </a:xfrm>
          <a:prstGeom prst="rect">
            <a:avLst/>
          </a:prstGeom>
        </p:spPr>
      </p:pic>
      <p:sp>
        <p:nvSpPr>
          <p:cNvPr id="5" name="Content Placeholder 2"/>
          <p:cNvSpPr txBox="1">
            <a:spLocks/>
          </p:cNvSpPr>
          <p:nvPr/>
        </p:nvSpPr>
        <p:spPr>
          <a:xfrm>
            <a:off x="292110" y="3314396"/>
            <a:ext cx="2085881" cy="1032165"/>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buFont typeface="Arial"/>
              <a:buNone/>
            </a:pPr>
            <a:r>
              <a:rPr lang="en-US" cap="none" dirty="0">
                <a:effectLst/>
              </a:rPr>
              <a:t>(CNN Business, 2020). </a:t>
            </a:r>
          </a:p>
          <a:p>
            <a:pPr marL="0" indent="0">
              <a:buFont typeface="Arial"/>
              <a:buNone/>
            </a:pPr>
            <a:endParaRPr lang="en-US" cap="none" dirty="0"/>
          </a:p>
        </p:txBody>
      </p:sp>
    </p:spTree>
    <p:extLst>
      <p:ext uri="{BB962C8B-B14F-4D97-AF65-F5344CB8AC3E}">
        <p14:creationId xmlns:p14="http://schemas.microsoft.com/office/powerpoint/2010/main" val="2388538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1122381"/>
          </a:xfrm>
        </p:spPr>
        <p:txBody>
          <a:bodyPr/>
          <a:lstStyle/>
          <a:p>
            <a:r>
              <a:rPr lang="en-US" b="1" dirty="0">
                <a:solidFill>
                  <a:srgbClr val="C00000"/>
                </a:solidFill>
                <a:effectLst/>
              </a:rPr>
              <a:t>Competitive Methods </a:t>
            </a:r>
            <a:endParaRPr lang="en-US" dirty="0">
              <a:solidFill>
                <a:srgbClr val="C00000"/>
              </a:solidFill>
            </a:endParaRPr>
          </a:p>
        </p:txBody>
      </p:sp>
      <p:sp>
        <p:nvSpPr>
          <p:cNvPr id="3" name="Content Placeholder 2"/>
          <p:cNvSpPr>
            <a:spLocks noGrp="1"/>
          </p:cNvSpPr>
          <p:nvPr>
            <p:ph idx="1"/>
          </p:nvPr>
        </p:nvSpPr>
        <p:spPr>
          <a:xfrm>
            <a:off x="602427" y="1731981"/>
            <a:ext cx="5048649" cy="4059219"/>
          </a:xfrm>
        </p:spPr>
        <p:txBody>
          <a:bodyPr>
            <a:normAutofit/>
          </a:bodyPr>
          <a:lstStyle/>
          <a:p>
            <a:r>
              <a:rPr lang="en-US" cap="none" dirty="0">
                <a:effectLst/>
                <a:latin typeface="Times New Roman" panose="02020603050405020304" pitchFamily="18" charset="0"/>
                <a:cs typeface="Times New Roman" panose="02020603050405020304" pitchFamily="18" charset="0"/>
              </a:rPr>
              <a:t>GLOBALIZATION</a:t>
            </a:r>
          </a:p>
          <a:p>
            <a:r>
              <a:rPr lang="en-US" cap="none" dirty="0">
                <a:effectLst/>
                <a:latin typeface="Times New Roman" panose="02020603050405020304" pitchFamily="18" charset="0"/>
                <a:cs typeface="Times New Roman" panose="02020603050405020304" pitchFamily="18" charset="0"/>
              </a:rPr>
              <a:t>RESTAURANT-EXPERIENCE DIGITALIZATION</a:t>
            </a:r>
          </a:p>
          <a:p>
            <a:r>
              <a:rPr lang="en-US" cap="none" dirty="0">
                <a:effectLst/>
                <a:latin typeface="Times New Roman" panose="02020603050405020304" pitchFamily="18" charset="0"/>
                <a:cs typeface="Times New Roman" panose="02020603050405020304" pitchFamily="18" charset="0"/>
              </a:rPr>
              <a:t>MODERNIZATION</a:t>
            </a:r>
          </a:p>
          <a:p>
            <a:r>
              <a:rPr lang="en-US" cap="none" dirty="0">
                <a:effectLst/>
                <a:latin typeface="Times New Roman" panose="02020603050405020304" pitchFamily="18" charset="0"/>
                <a:cs typeface="Times New Roman" panose="02020603050405020304" pitchFamily="18" charset="0"/>
              </a:rPr>
              <a:t>VIDEO MARKETING </a:t>
            </a:r>
          </a:p>
          <a:p>
            <a:r>
              <a:rPr lang="en-US" cap="none" dirty="0">
                <a:effectLst/>
                <a:latin typeface="Times New Roman" panose="02020603050405020304" pitchFamily="18" charset="0"/>
                <a:cs typeface="Times New Roman" panose="02020603050405020304" pitchFamily="18" charset="0"/>
              </a:rPr>
              <a:t>INTERNATIONAL EXPANSION STRATEGIES</a:t>
            </a:r>
          </a:p>
          <a:p>
            <a:r>
              <a:rPr lang="en-US" cap="none" dirty="0">
                <a:effectLst/>
                <a:latin typeface="Times New Roman" panose="02020603050405020304" pitchFamily="18" charset="0"/>
                <a:cs typeface="Times New Roman" panose="02020603050405020304" pitchFamily="18" charset="0"/>
              </a:rPr>
              <a:t>STORE EXPANSION</a:t>
            </a:r>
          </a:p>
          <a:p>
            <a:r>
              <a:rPr lang="en-US" cap="none" dirty="0">
                <a:effectLst/>
                <a:latin typeface="Times New Roman" panose="02020603050405020304" pitchFamily="18" charset="0"/>
                <a:cs typeface="Times New Roman" panose="02020603050405020304" pitchFamily="18" charset="0"/>
              </a:rPr>
              <a:t>SPECIALIZING IN CULTURALLY DIVERSE CUISINES</a:t>
            </a:r>
            <a:endParaRPr lang="en-US" cap="none" dirty="0">
              <a:latin typeface="Times New Roman" panose="02020603050405020304" pitchFamily="18" charset="0"/>
              <a:cs typeface="Times New Roman" panose="02020603050405020304" pitchFamily="18" charset="0"/>
            </a:endParaRPr>
          </a:p>
        </p:txBody>
      </p:sp>
      <p:sp>
        <p:nvSpPr>
          <p:cNvPr id="4" name="Content Placeholder 2"/>
          <p:cNvSpPr txBox="1">
            <a:spLocks/>
          </p:cNvSpPr>
          <p:nvPr/>
        </p:nvSpPr>
        <p:spPr>
          <a:xfrm>
            <a:off x="5651077" y="1615440"/>
            <a:ext cx="5396334" cy="4509589"/>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r>
              <a:rPr lang="en-US" cap="none" dirty="0">
                <a:effectLst/>
                <a:latin typeface="Times New Roman" panose="02020603050405020304" pitchFamily="18" charset="0"/>
                <a:cs typeface="Times New Roman" panose="02020603050405020304" pitchFamily="18" charset="0"/>
              </a:rPr>
              <a:t>NEW PRODUCTS LAUNCH SUCH AS STEAK, BARBACOA ITEMS, NACHOS, AVOCADO TOSTADAS, AND UPDATED SALAD AND CHOCOLATE MILKSHAKES</a:t>
            </a:r>
          </a:p>
          <a:p>
            <a:r>
              <a:rPr lang="en-US" cap="none" dirty="0">
                <a:effectLst/>
                <a:latin typeface="Times New Roman" panose="02020603050405020304" pitchFamily="18" charset="0"/>
                <a:cs typeface="Times New Roman" panose="02020603050405020304" pitchFamily="18" charset="0"/>
              </a:rPr>
              <a:t>INTERNATIONAL INVESTMENTS</a:t>
            </a:r>
          </a:p>
          <a:p>
            <a:r>
              <a:rPr lang="en-US" cap="none" dirty="0">
                <a:effectLst/>
                <a:latin typeface="Times New Roman" panose="02020603050405020304" pitchFamily="18" charset="0"/>
                <a:cs typeface="Times New Roman" panose="02020603050405020304" pitchFamily="18" charset="0"/>
              </a:rPr>
              <a:t>SELLING HEALTH MEALS</a:t>
            </a:r>
          </a:p>
          <a:p>
            <a:r>
              <a:rPr lang="en-US" cap="none" dirty="0">
                <a:effectLst/>
                <a:latin typeface="Times New Roman" panose="02020603050405020304" pitchFamily="18" charset="0"/>
                <a:cs typeface="Times New Roman" panose="02020603050405020304" pitchFamily="18" charset="0"/>
              </a:rPr>
              <a:t>OFFERING FOOD WITH INTEGRITY</a:t>
            </a:r>
          </a:p>
          <a:p>
            <a:r>
              <a:rPr lang="en-US" cap="none" dirty="0">
                <a:effectLst/>
                <a:latin typeface="Times New Roman" panose="02020603050405020304" pitchFamily="18" charset="0"/>
                <a:cs typeface="Times New Roman" panose="02020603050405020304" pitchFamily="18" charset="0"/>
              </a:rPr>
              <a:t>PARTNERSHIPS WITH FOOD DELIVERY SERVICES</a:t>
            </a:r>
          </a:p>
          <a:p>
            <a:r>
              <a:rPr lang="en-US" cap="none" dirty="0">
                <a:effectLst/>
                <a:latin typeface="Times New Roman" panose="02020603050405020304" pitchFamily="18" charset="0"/>
                <a:cs typeface="Times New Roman" panose="02020603050405020304" pitchFamily="18" charset="0"/>
              </a:rPr>
              <a:t>USING SUSTAINABLE AND ENVIRONMENTALLY FRIENDLY INGREDIENTS</a:t>
            </a:r>
          </a:p>
        </p:txBody>
      </p:sp>
      <p:pic>
        <p:nvPicPr>
          <p:cNvPr id="2050" name="Picture 2" descr="ᐈ Advantage stock pictures, Royalty Free competitive advantage photos |  download on Depositphotos®">
            <a:extLst>
              <a:ext uri="{FF2B5EF4-FFF2-40B4-BE49-F238E27FC236}">
                <a16:creationId xmlns:a16="http://schemas.microsoft.com/office/drawing/2014/main" xmlns="" id="{C91C2F1A-B0ED-9849-967B-F2CACDD40D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0857" y="75611"/>
            <a:ext cx="2329543" cy="1646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2971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8533" y="-218738"/>
            <a:ext cx="9905998" cy="1905000"/>
          </a:xfrm>
        </p:spPr>
        <p:txBody>
          <a:bodyPr/>
          <a:lstStyle/>
          <a:p>
            <a:r>
              <a:rPr lang="en-US" b="1" dirty="0">
                <a:solidFill>
                  <a:srgbClr val="00B050"/>
                </a:solidFill>
                <a:effectLst/>
              </a:rPr>
              <a:t>Competitive Strategy in the Last 4 Years</a:t>
            </a:r>
            <a:endParaRPr lang="en-US" dirty="0">
              <a:solidFill>
                <a:srgbClr val="00B050"/>
              </a:solidFill>
              <a:effectLst/>
            </a:endParaRPr>
          </a:p>
        </p:txBody>
      </p:sp>
      <p:sp>
        <p:nvSpPr>
          <p:cNvPr id="3" name="Content Placeholder 2"/>
          <p:cNvSpPr>
            <a:spLocks noGrp="1"/>
          </p:cNvSpPr>
          <p:nvPr>
            <p:ph idx="1"/>
          </p:nvPr>
        </p:nvSpPr>
        <p:spPr>
          <a:xfrm>
            <a:off x="1141413" y="1349829"/>
            <a:ext cx="9905998" cy="4441371"/>
          </a:xfrm>
        </p:spPr>
        <p:txBody>
          <a:bodyPr>
            <a:normAutofit/>
          </a:bodyPr>
          <a:lstStyle/>
          <a:p>
            <a:r>
              <a:rPr lang="en-US" sz="2400" cap="none" dirty="0">
                <a:solidFill>
                  <a:schemeClr val="tx1"/>
                </a:solidFill>
                <a:latin typeface="Times New Roman" panose="02020603050405020304" pitchFamily="18" charset="0"/>
                <a:cs typeface="Times New Roman" panose="02020603050405020304" pitchFamily="18" charset="0"/>
              </a:rPr>
              <a:t>GLOBALIZATION</a:t>
            </a:r>
          </a:p>
          <a:p>
            <a:r>
              <a:rPr lang="en-US" sz="2400" cap="none" dirty="0">
                <a:solidFill>
                  <a:schemeClr val="tx1"/>
                </a:solidFill>
                <a:latin typeface="Times New Roman" panose="02020603050405020304" pitchFamily="18" charset="0"/>
                <a:cs typeface="Times New Roman" panose="02020603050405020304" pitchFamily="18" charset="0"/>
              </a:rPr>
              <a:t>VIDEO MARKETING </a:t>
            </a:r>
          </a:p>
          <a:p>
            <a:r>
              <a:rPr lang="en-US" sz="2400" cap="none" dirty="0">
                <a:solidFill>
                  <a:schemeClr val="tx1"/>
                </a:solidFill>
                <a:latin typeface="Times New Roman" panose="02020603050405020304" pitchFamily="18" charset="0"/>
                <a:cs typeface="Times New Roman" panose="02020603050405020304" pitchFamily="18" charset="0"/>
              </a:rPr>
              <a:t>INTRODUCING NEW BRANDS (SHOPHOUSE AND PIZZERIA LOCALE)</a:t>
            </a:r>
          </a:p>
          <a:p>
            <a:r>
              <a:rPr lang="en-US" sz="2400" cap="none" dirty="0">
                <a:solidFill>
                  <a:schemeClr val="tx1"/>
                </a:solidFill>
                <a:latin typeface="Times New Roman" panose="02020603050405020304" pitchFamily="18" charset="0"/>
                <a:cs typeface="Times New Roman" panose="02020603050405020304" pitchFamily="18" charset="0"/>
              </a:rPr>
              <a:t>SELLING MEXICAN MENUS </a:t>
            </a:r>
          </a:p>
          <a:p>
            <a:r>
              <a:rPr lang="en-US" sz="2400" cap="none" dirty="0">
                <a:solidFill>
                  <a:schemeClr val="tx1"/>
                </a:solidFill>
                <a:latin typeface="Times New Roman" panose="02020603050405020304" pitchFamily="18" charset="0"/>
                <a:cs typeface="Times New Roman" panose="02020603050405020304" pitchFamily="18" charset="0"/>
              </a:rPr>
              <a:t>HANDMADE FOOD </a:t>
            </a:r>
          </a:p>
          <a:p>
            <a:r>
              <a:rPr lang="en-US" sz="2400" cap="none" dirty="0">
                <a:solidFill>
                  <a:schemeClr val="tx1"/>
                </a:solidFill>
                <a:latin typeface="Times New Roman" panose="02020603050405020304" pitchFamily="18" charset="0"/>
                <a:cs typeface="Times New Roman" panose="02020603050405020304" pitchFamily="18" charset="0"/>
              </a:rPr>
              <a:t>NEW PRODUCTS: STEAK, BARBACOA ITEMS, NACHOS, AVOCADO TOSTADAS, AND UPDATED SALAD AND CHOCOLATE MILKSHAKES</a:t>
            </a:r>
          </a:p>
        </p:txBody>
      </p:sp>
    </p:spTree>
    <p:extLst>
      <p:ext uri="{BB962C8B-B14F-4D97-AF65-F5344CB8AC3E}">
        <p14:creationId xmlns:p14="http://schemas.microsoft.com/office/powerpoint/2010/main" val="3326509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9905998" cy="1905000"/>
          </a:xfrm>
        </p:spPr>
        <p:txBody>
          <a:bodyPr/>
          <a:lstStyle/>
          <a:p>
            <a:r>
              <a:rPr lang="en-US" b="1" dirty="0">
                <a:solidFill>
                  <a:srgbClr val="00B050"/>
                </a:solidFill>
                <a:effectLst/>
              </a:rPr>
              <a:t>Competitors </a:t>
            </a:r>
            <a:endParaRPr lang="en-US" dirty="0">
              <a:solidFill>
                <a:srgbClr val="00B050"/>
              </a:solidFill>
            </a:endParaRPr>
          </a:p>
        </p:txBody>
      </p:sp>
      <p:sp>
        <p:nvSpPr>
          <p:cNvPr id="3" name="Content Placeholder 2"/>
          <p:cNvSpPr>
            <a:spLocks noGrp="1"/>
          </p:cNvSpPr>
          <p:nvPr>
            <p:ph idx="1"/>
          </p:nvPr>
        </p:nvSpPr>
        <p:spPr>
          <a:xfrm>
            <a:off x="831144" y="952500"/>
            <a:ext cx="3785589" cy="3124201"/>
          </a:xfrm>
        </p:spPr>
        <p:txBody>
          <a:bodyPr>
            <a:normAutofit/>
          </a:bodyPr>
          <a:lstStyle/>
          <a:p>
            <a:r>
              <a:rPr lang="en-US" sz="2400" cap="none" dirty="0">
                <a:latin typeface="Times New Roman" panose="02020603050405020304" pitchFamily="18" charset="0"/>
                <a:cs typeface="Times New Roman" panose="02020603050405020304" pitchFamily="18" charset="0"/>
              </a:rPr>
              <a:t>TACO BELL</a:t>
            </a:r>
          </a:p>
          <a:p>
            <a:r>
              <a:rPr lang="en-US" sz="2400" cap="none" dirty="0">
                <a:latin typeface="Times New Roman" panose="02020603050405020304" pitchFamily="18" charset="0"/>
                <a:cs typeface="Times New Roman" panose="02020603050405020304" pitchFamily="18" charset="0"/>
              </a:rPr>
              <a:t>PANERA BREAD</a:t>
            </a:r>
          </a:p>
          <a:p>
            <a:r>
              <a:rPr lang="en-US" sz="2400" cap="none" dirty="0">
                <a:latin typeface="Times New Roman" panose="02020603050405020304" pitchFamily="18" charset="0"/>
                <a:cs typeface="Times New Roman" panose="02020603050405020304" pitchFamily="18" charset="0"/>
              </a:rPr>
              <a:t>MOE'S SOUTHWEST GRILL</a:t>
            </a:r>
          </a:p>
        </p:txBody>
      </p:sp>
      <p:pic>
        <p:nvPicPr>
          <p:cNvPr id="4" name="Picture 3"/>
          <p:cNvPicPr>
            <a:picLocks noChangeAspect="1"/>
          </p:cNvPicPr>
          <p:nvPr/>
        </p:nvPicPr>
        <p:blipFill>
          <a:blip r:embed="rId3"/>
          <a:stretch>
            <a:fillRect/>
          </a:stretch>
        </p:blipFill>
        <p:spPr>
          <a:xfrm>
            <a:off x="4442561" y="802821"/>
            <a:ext cx="7365261" cy="5252358"/>
          </a:xfrm>
          <a:prstGeom prst="rect">
            <a:avLst/>
          </a:prstGeom>
        </p:spPr>
      </p:pic>
      <p:sp>
        <p:nvSpPr>
          <p:cNvPr id="5" name="Content Placeholder 2"/>
          <p:cNvSpPr txBox="1">
            <a:spLocks/>
          </p:cNvSpPr>
          <p:nvPr/>
        </p:nvSpPr>
        <p:spPr>
          <a:xfrm>
            <a:off x="656972" y="4508047"/>
            <a:ext cx="3785589" cy="881743"/>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buNone/>
            </a:pPr>
            <a:r>
              <a:rPr lang="en-US" cap="none" dirty="0">
                <a:solidFill>
                  <a:schemeClr val="tx1"/>
                </a:solidFill>
                <a:latin typeface="Times New Roman" panose="02020603050405020304" pitchFamily="18" charset="0"/>
                <a:cs typeface="Times New Roman" panose="02020603050405020304" pitchFamily="18" charset="0"/>
              </a:rPr>
              <a:t>(BUSINESS STRATEGY HUB, 2019) </a:t>
            </a:r>
          </a:p>
        </p:txBody>
      </p:sp>
    </p:spTree>
    <p:extLst>
      <p:ext uri="{BB962C8B-B14F-4D97-AF65-F5344CB8AC3E}">
        <p14:creationId xmlns:p14="http://schemas.microsoft.com/office/powerpoint/2010/main" val="2943481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50"/>
                </a:solidFill>
                <a:effectLst/>
              </a:rPr>
              <a:t>Primary Competitors </a:t>
            </a:r>
            <a:endParaRPr lang="en-US" dirty="0">
              <a:solidFill>
                <a:srgbClr val="00B050"/>
              </a:solidFill>
            </a:endParaRPr>
          </a:p>
        </p:txBody>
      </p:sp>
      <p:sp>
        <p:nvSpPr>
          <p:cNvPr id="3" name="Content Placeholder 2"/>
          <p:cNvSpPr>
            <a:spLocks noGrp="1"/>
          </p:cNvSpPr>
          <p:nvPr>
            <p:ph idx="1"/>
          </p:nvPr>
        </p:nvSpPr>
        <p:spPr>
          <a:xfrm>
            <a:off x="1141413" y="2057399"/>
            <a:ext cx="6130244" cy="4191001"/>
          </a:xfrm>
        </p:spPr>
        <p:txBody>
          <a:bodyPr>
            <a:normAutofit/>
          </a:bodyPr>
          <a:lstStyle/>
          <a:p>
            <a:pPr marL="0" indent="0">
              <a:buNone/>
            </a:pPr>
            <a:r>
              <a:rPr lang="en-US" sz="2400" b="1" cap="none" dirty="0">
                <a:solidFill>
                  <a:srgbClr val="00B050"/>
                </a:solidFill>
                <a:latin typeface="Times New Roman" panose="02020603050405020304" pitchFamily="18" charset="0"/>
                <a:cs typeface="Times New Roman" panose="02020603050405020304" pitchFamily="18" charset="0"/>
              </a:rPr>
              <a:t>DIRECT COMPETITORS</a:t>
            </a:r>
          </a:p>
          <a:p>
            <a:r>
              <a:rPr lang="en-US" sz="2400" cap="none" dirty="0">
                <a:latin typeface="Times New Roman" panose="02020603050405020304" pitchFamily="18" charset="0"/>
                <a:cs typeface="Times New Roman" panose="02020603050405020304" pitchFamily="18" charset="0"/>
              </a:rPr>
              <a:t>TACO BELL</a:t>
            </a:r>
          </a:p>
          <a:p>
            <a:r>
              <a:rPr lang="en-US" sz="2400" cap="none" dirty="0">
                <a:latin typeface="Times New Roman" panose="02020603050405020304" pitchFamily="18" charset="0"/>
                <a:cs typeface="Times New Roman" panose="02020603050405020304" pitchFamily="18" charset="0"/>
              </a:rPr>
              <a:t>PANERA BREAD</a:t>
            </a:r>
          </a:p>
          <a:p>
            <a:r>
              <a:rPr lang="en-US" sz="2400" cap="none" dirty="0">
                <a:latin typeface="Times New Roman" panose="02020603050405020304" pitchFamily="18" charset="0"/>
                <a:cs typeface="Times New Roman" panose="02020603050405020304" pitchFamily="18" charset="0"/>
              </a:rPr>
              <a:t>MOE'S SOUTHWEST GRILL</a:t>
            </a:r>
          </a:p>
          <a:p>
            <a:pPr marL="0" indent="0">
              <a:buNone/>
            </a:pPr>
            <a:r>
              <a:rPr lang="en-US" sz="2400" cap="none" dirty="0">
                <a:solidFill>
                  <a:srgbClr val="00B050"/>
                </a:solidFill>
                <a:latin typeface="Times New Roman" panose="02020603050405020304" pitchFamily="18" charset="0"/>
                <a:cs typeface="Times New Roman" panose="02020603050405020304" pitchFamily="18" charset="0"/>
              </a:rPr>
              <a:t>INDIRECT COMPETITORS</a:t>
            </a:r>
          </a:p>
          <a:p>
            <a:r>
              <a:rPr lang="en-US" sz="2400" cap="none" dirty="0">
                <a:latin typeface="Times New Roman" panose="02020603050405020304" pitchFamily="18" charset="0"/>
                <a:cs typeface="Times New Roman" panose="02020603050405020304" pitchFamily="18" charset="0"/>
              </a:rPr>
              <a:t>BURGER KING</a:t>
            </a:r>
          </a:p>
          <a:p>
            <a:r>
              <a:rPr lang="en-US" sz="2400" cap="none" dirty="0">
                <a:latin typeface="Times New Roman" panose="02020603050405020304" pitchFamily="18" charset="0"/>
                <a:cs typeface="Times New Roman" panose="02020603050405020304" pitchFamily="18" charset="0"/>
              </a:rPr>
              <a:t>KFC </a:t>
            </a:r>
            <a:r>
              <a:rPr lang="en-US" sz="2400" dirty="0">
                <a:effectLst/>
                <a:latin typeface="Times New Roman" panose="02020603050405020304" pitchFamily="18" charset="0"/>
                <a:cs typeface="Times New Roman" panose="02020603050405020304" pitchFamily="18" charset="0"/>
              </a:rPr>
              <a:t>2019 </a:t>
            </a:r>
            <a:r>
              <a:rPr lang="en-US" sz="2400" cap="none" dirty="0">
                <a:effectLst/>
                <a:latin typeface="Times New Roman" panose="02020603050405020304" pitchFamily="18" charset="0"/>
                <a:cs typeface="Times New Roman" panose="02020603050405020304" pitchFamily="18" charset="0"/>
              </a:rPr>
              <a:t>(WHAT COMPETITORS, 2020).</a:t>
            </a:r>
          </a:p>
        </p:txBody>
      </p:sp>
    </p:spTree>
    <p:extLst>
      <p:ext uri="{BB962C8B-B14F-4D97-AF65-F5344CB8AC3E}">
        <p14:creationId xmlns:p14="http://schemas.microsoft.com/office/powerpoint/2010/main" val="13646619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TotalTime>
  <Words>2068</Words>
  <Application>Microsoft Office PowerPoint</Application>
  <PresentationFormat>Widescreen</PresentationFormat>
  <Paragraphs>143</Paragraphs>
  <Slides>13</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Aharoni</vt:lpstr>
      <vt:lpstr>Arial</vt:lpstr>
      <vt:lpstr>Calibri</vt:lpstr>
      <vt:lpstr>Century Gothic</vt:lpstr>
      <vt:lpstr>Euphemia</vt:lpstr>
      <vt:lpstr>Times New Roman</vt:lpstr>
      <vt:lpstr>Mesh</vt:lpstr>
      <vt:lpstr>Chipotle Mexican Grill, Inc.</vt:lpstr>
      <vt:lpstr>Technology </vt:lpstr>
      <vt:lpstr>Branding &amp; Marketing Campaign</vt:lpstr>
      <vt:lpstr>Restaurant Set-Up Design, Business Structure, and Strategic Profiles</vt:lpstr>
      <vt:lpstr>Shareholder information</vt:lpstr>
      <vt:lpstr>Competitive Methods </vt:lpstr>
      <vt:lpstr>Competitive Strategy in the Last 4 Years</vt:lpstr>
      <vt:lpstr>Competitors </vt:lpstr>
      <vt:lpstr>Primary Competitors </vt:lpstr>
      <vt:lpstr>Secondary Competitors Statistics</vt:lpstr>
      <vt:lpstr>Situation Analysis: PESTEL Analysis </vt:lpstr>
      <vt:lpstr>Conclusion </vt:lpstr>
      <vt:lpstr>References </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Chipotle Mexican Grill, Inc.</dc:title>
  <dc:subject/>
  <dc:creator/>
  <cp:keywords/>
  <dc:description/>
  <cp:lastModifiedBy>Antonio</cp:lastModifiedBy>
  <cp:revision>17</cp:revision>
  <dcterms:created xsi:type="dcterms:W3CDTF">2020-11-15T18:03:00Z</dcterms:created>
  <dcterms:modified xsi:type="dcterms:W3CDTF">2020-11-17T09:36:44Z</dcterms:modified>
  <cp:category/>
</cp:coreProperties>
</file>